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0"/>
  </p:notesMasterIdLst>
  <p:handoutMasterIdLst>
    <p:handoutMasterId r:id="rId31"/>
  </p:handoutMasterIdLst>
  <p:sldIdLst>
    <p:sldId id="283" r:id="rId5"/>
    <p:sldId id="288" r:id="rId6"/>
    <p:sldId id="299" r:id="rId7"/>
    <p:sldId id="266" r:id="rId8"/>
    <p:sldId id="301" r:id="rId9"/>
    <p:sldId id="290" r:id="rId10"/>
    <p:sldId id="289" r:id="rId11"/>
    <p:sldId id="305" r:id="rId12"/>
    <p:sldId id="306" r:id="rId13"/>
    <p:sldId id="307" r:id="rId14"/>
    <p:sldId id="277" r:id="rId15"/>
    <p:sldId id="278" r:id="rId16"/>
    <p:sldId id="279" r:id="rId17"/>
    <p:sldId id="280" r:id="rId18"/>
    <p:sldId id="304" r:id="rId19"/>
    <p:sldId id="281" r:id="rId20"/>
    <p:sldId id="259" r:id="rId21"/>
    <p:sldId id="267" r:id="rId22"/>
    <p:sldId id="257" r:id="rId23"/>
    <p:sldId id="258" r:id="rId24"/>
    <p:sldId id="300" r:id="rId25"/>
    <p:sldId id="294" r:id="rId26"/>
    <p:sldId id="293" r:id="rId27"/>
    <p:sldId id="296" r:id="rId28"/>
    <p:sldId id="297"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08" autoAdjust="0"/>
    <p:restoredTop sz="77730" autoAdjust="0"/>
  </p:normalViewPr>
  <p:slideViewPr>
    <p:cSldViewPr>
      <p:cViewPr>
        <p:scale>
          <a:sx n="90" d="100"/>
          <a:sy n="90" d="100"/>
        </p:scale>
        <p:origin x="-510" y="-642"/>
      </p:cViewPr>
      <p:guideLst>
        <p:guide orient="horz" pos="2160"/>
        <p:guide pos="2880"/>
      </p:guideLst>
    </p:cSldViewPr>
  </p:slideViewPr>
  <p:outlineViewPr>
    <p:cViewPr>
      <p:scale>
        <a:sx n="33" d="100"/>
        <a:sy n="33" d="100"/>
      </p:scale>
      <p:origin x="0" y="1409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kdp\Desktop\SRS%20Agency%20Docs%20FY2011\SRS%20Overview%202011\GBR%20SRS_Hospitals%20Pie%20Charts%20FY%202012.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kdp\Desktop\SRS%20Agency%20Docs%20FY2011\SRS%20Overview%202011\GBR%20SRS_Hospitals%20Pie%20Charts%20FY%20201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n-US" dirty="0"/>
              <a:t>FY 2012 SRS Governor's Budget Recommendations including State Hospitals</a:t>
            </a:r>
          </a:p>
          <a:p>
            <a:pPr algn="ctr">
              <a:defRPr/>
            </a:pPr>
            <a:r>
              <a:rPr lang="en-US" dirty="0"/>
              <a:t>Expenditures (in millions)</a:t>
            </a:r>
          </a:p>
        </c:rich>
      </c:tx>
      <c:layout>
        <c:manualLayout>
          <c:xMode val="edge"/>
          <c:yMode val="edge"/>
          <c:x val="0.12289716013533504"/>
          <c:y val="2.853436021227275E-2"/>
        </c:manualLayout>
      </c:layout>
      <c:overlay val="0"/>
      <c:spPr>
        <a:noFill/>
        <a:ln w="25400">
          <a:noFill/>
        </a:ln>
      </c:spPr>
    </c:title>
    <c:autoTitleDeleted val="0"/>
    <c:plotArea>
      <c:layout>
        <c:manualLayout>
          <c:layoutTarget val="inner"/>
          <c:xMode val="edge"/>
          <c:yMode val="edge"/>
          <c:x val="0.14750147037812344"/>
          <c:y val="0.35859762055290534"/>
          <c:w val="0.46754835131621802"/>
          <c:h val="0.42077500960659775"/>
        </c:manualLayout>
      </c:layout>
      <c:ofPieChart>
        <c:ofPieType val="bar"/>
        <c:varyColors val="1"/>
        <c:ser>
          <c:idx val="0"/>
          <c:order val="0"/>
          <c:spPr>
            <a:solidFill>
              <a:srgbClr val="9999FF"/>
            </a:solidFill>
            <a:ln w="12700">
              <a:solidFill>
                <a:srgbClr val="000000"/>
              </a:solidFill>
              <a:prstDash val="solid"/>
            </a:ln>
          </c:spPr>
          <c:explosion val="3"/>
          <c:dPt>
            <c:idx val="1"/>
            <c:bubble3D val="0"/>
            <c:spPr>
              <a:solidFill>
                <a:srgbClr val="993366"/>
              </a:solidFill>
              <a:ln w="12700">
                <a:solidFill>
                  <a:srgbClr val="000000"/>
                </a:solidFill>
                <a:prstDash val="solid"/>
              </a:ln>
            </c:spPr>
          </c:dPt>
          <c:dPt>
            <c:idx val="2"/>
            <c:bubble3D val="0"/>
            <c:spPr>
              <a:solidFill>
                <a:srgbClr val="FFFFCC"/>
              </a:solidFill>
              <a:ln w="12700">
                <a:solidFill>
                  <a:srgbClr val="000000"/>
                </a:solidFill>
                <a:prstDash val="solid"/>
              </a:ln>
            </c:spPr>
          </c:dPt>
          <c:dPt>
            <c:idx val="3"/>
            <c:bubble3D val="0"/>
            <c:spPr>
              <a:solidFill>
                <a:srgbClr val="CCFFFF"/>
              </a:solidFill>
              <a:ln w="12700">
                <a:solidFill>
                  <a:srgbClr val="000000"/>
                </a:solidFill>
                <a:prstDash val="solid"/>
              </a:ln>
            </c:spPr>
          </c:dPt>
          <c:dPt>
            <c:idx val="4"/>
            <c:bubble3D val="0"/>
            <c:spPr>
              <a:solidFill>
                <a:srgbClr val="660066"/>
              </a:solidFill>
              <a:ln w="12700">
                <a:solidFill>
                  <a:srgbClr val="000000"/>
                </a:solidFill>
                <a:prstDash val="solid"/>
              </a:ln>
            </c:spPr>
          </c:dPt>
          <c:dPt>
            <c:idx val="5"/>
            <c:bubble3D val="0"/>
            <c:spPr>
              <a:solidFill>
                <a:srgbClr val="FF8080"/>
              </a:solidFill>
              <a:ln w="12700">
                <a:solidFill>
                  <a:srgbClr val="000000"/>
                </a:solidFill>
                <a:prstDash val="solid"/>
              </a:ln>
            </c:spPr>
          </c:dPt>
          <c:dPt>
            <c:idx val="6"/>
            <c:bubble3D val="0"/>
            <c:spPr>
              <a:solidFill>
                <a:srgbClr val="0066CC"/>
              </a:solidFill>
              <a:ln w="12700">
                <a:solidFill>
                  <a:srgbClr val="000000"/>
                </a:solidFill>
                <a:prstDash val="solid"/>
              </a:ln>
            </c:spPr>
          </c:dPt>
          <c:dPt>
            <c:idx val="7"/>
            <c:bubble3D val="0"/>
            <c:spPr>
              <a:solidFill>
                <a:srgbClr val="CCCCFF"/>
              </a:solidFill>
              <a:ln w="12700">
                <a:solidFill>
                  <a:srgbClr val="000000"/>
                </a:solidFill>
                <a:prstDash val="solid"/>
              </a:ln>
            </c:spPr>
          </c:dPt>
          <c:dPt>
            <c:idx val="8"/>
            <c:bubble3D val="0"/>
            <c:spPr>
              <a:solidFill>
                <a:srgbClr val="000080"/>
              </a:solidFill>
              <a:ln w="12700">
                <a:solidFill>
                  <a:srgbClr val="000000"/>
                </a:solidFill>
                <a:prstDash val="solid"/>
              </a:ln>
            </c:spPr>
          </c:dPt>
          <c:dPt>
            <c:idx val="9"/>
            <c:bubble3D val="0"/>
            <c:spPr>
              <a:solidFill>
                <a:srgbClr val="FF00FF"/>
              </a:solidFill>
              <a:ln w="12700">
                <a:solidFill>
                  <a:srgbClr val="000000"/>
                </a:solidFill>
                <a:prstDash val="solid"/>
              </a:ln>
            </c:spPr>
          </c:dPt>
          <c:dPt>
            <c:idx val="10"/>
            <c:bubble3D val="0"/>
            <c:spPr>
              <a:solidFill>
                <a:srgbClr val="FFFF00"/>
              </a:solidFill>
              <a:ln w="12700">
                <a:solidFill>
                  <a:srgbClr val="000000"/>
                </a:solidFill>
                <a:prstDash val="solid"/>
              </a:ln>
            </c:spPr>
          </c:dPt>
          <c:dPt>
            <c:idx val="11"/>
            <c:bubble3D val="0"/>
            <c:spPr>
              <a:solidFill>
                <a:srgbClr val="00FFFF"/>
              </a:solidFill>
              <a:ln w="12700">
                <a:solidFill>
                  <a:srgbClr val="000000"/>
                </a:solidFill>
                <a:prstDash val="solid"/>
              </a:ln>
            </c:spPr>
          </c:dPt>
          <c:dLbls>
            <c:dLbl>
              <c:idx val="0"/>
              <c:layout>
                <c:manualLayout>
                  <c:x val="-1.8306979254919087E-2"/>
                  <c:y val="-4.5244168422608946E-3"/>
                </c:manualLayout>
              </c:layout>
              <c:numFmt formatCode="0.0%" sourceLinked="0"/>
              <c:spPr>
                <a:noFill/>
                <a:ln w="25400">
                  <a:noFill/>
                </a:ln>
              </c:spPr>
              <c:txPr>
                <a:bodyPr/>
                <a:lstStyle/>
                <a:p>
                  <a:pPr>
                    <a:defRPr/>
                  </a:pPr>
                  <a:endParaRPr lang="en-US"/>
                </a:p>
              </c:txPr>
              <c:dLblPos val="bestFit"/>
              <c:showLegendKey val="1"/>
              <c:showVal val="1"/>
              <c:showCatName val="1"/>
              <c:showSerName val="0"/>
              <c:showPercent val="1"/>
              <c:showBubbleSize val="0"/>
              <c:separator>
</c:separator>
            </c:dLbl>
            <c:dLbl>
              <c:idx val="1"/>
              <c:layout>
                <c:manualLayout>
                  <c:x val="-2.4699473185415998E-2"/>
                  <c:y val="5.3645250618822625E-3"/>
                </c:manualLayout>
              </c:layout>
              <c:numFmt formatCode="0.0%" sourceLinked="0"/>
              <c:spPr>
                <a:noFill/>
                <a:ln w="25400">
                  <a:noFill/>
                </a:ln>
              </c:spPr>
              <c:txPr>
                <a:bodyPr/>
                <a:lstStyle/>
                <a:p>
                  <a:pPr>
                    <a:defRPr/>
                  </a:pPr>
                  <a:endParaRPr lang="en-US"/>
                </a:p>
              </c:txPr>
              <c:dLblPos val="bestFit"/>
              <c:showLegendKey val="1"/>
              <c:showVal val="1"/>
              <c:showCatName val="1"/>
              <c:showSerName val="0"/>
              <c:showPercent val="1"/>
              <c:showBubbleSize val="0"/>
              <c:separator>
</c:separator>
            </c:dLbl>
            <c:dLbl>
              <c:idx val="2"/>
              <c:layout>
                <c:manualLayout>
                  <c:x val="-2.5924884520723959E-2"/>
                  <c:y val="-5.0613374182028846E-2"/>
                </c:manualLayout>
              </c:layout>
              <c:numFmt formatCode="0.0%" sourceLinked="0"/>
              <c:spPr>
                <a:noFill/>
                <a:ln w="25400">
                  <a:noFill/>
                </a:ln>
              </c:spPr>
              <c:txPr>
                <a:bodyPr/>
                <a:lstStyle/>
                <a:p>
                  <a:pPr>
                    <a:defRPr/>
                  </a:pPr>
                  <a:endParaRPr lang="en-US"/>
                </a:p>
              </c:txPr>
              <c:dLblPos val="bestFit"/>
              <c:showLegendKey val="1"/>
              <c:showVal val="1"/>
              <c:showCatName val="1"/>
              <c:showSerName val="0"/>
              <c:showPercent val="1"/>
              <c:showBubbleSize val="0"/>
              <c:separator>
</c:separator>
            </c:dLbl>
            <c:dLbl>
              <c:idx val="3"/>
              <c:layout>
                <c:manualLayout>
                  <c:x val="8.6914232147046272E-2"/>
                  <c:y val="-0.11917175316589081"/>
                </c:manualLayout>
              </c:layout>
              <c:numFmt formatCode="0.0%" sourceLinked="0"/>
              <c:spPr>
                <a:noFill/>
                <a:ln w="25400">
                  <a:noFill/>
                </a:ln>
              </c:spPr>
              <c:txPr>
                <a:bodyPr/>
                <a:lstStyle/>
                <a:p>
                  <a:pPr>
                    <a:defRPr/>
                  </a:pPr>
                  <a:endParaRPr lang="en-US"/>
                </a:p>
              </c:txPr>
              <c:dLblPos val="bestFit"/>
              <c:showLegendKey val="1"/>
              <c:showVal val="1"/>
              <c:showCatName val="1"/>
              <c:showSerName val="0"/>
              <c:showPercent val="1"/>
              <c:showBubbleSize val="0"/>
              <c:separator>
</c:separator>
            </c:dLbl>
            <c:dLbl>
              <c:idx val="4"/>
              <c:layout>
                <c:manualLayout>
                  <c:x val="5.5378949046534238E-2"/>
                  <c:y val="-2.6528114642603989E-2"/>
                </c:manualLayout>
              </c:layout>
              <c:dLblPos val="bestFit"/>
              <c:showLegendKey val="1"/>
              <c:showVal val="1"/>
              <c:showCatName val="1"/>
              <c:showSerName val="0"/>
              <c:showPercent val="0"/>
              <c:showBubbleSize val="0"/>
              <c:separator>, </c:separator>
            </c:dLbl>
            <c:dLbl>
              <c:idx val="5"/>
              <c:layout>
                <c:manualLayout>
                  <c:x val="5.465251740275108E-2"/>
                  <c:y val="-3.6765331340881668E-3"/>
                </c:manualLayout>
              </c:layout>
              <c:tx>
                <c:rich>
                  <a:bodyPr/>
                  <a:lstStyle/>
                  <a:p>
                    <a:r>
                      <a:rPr lang="en-US" dirty="0"/>
                      <a:t>Child Care &amp; Employment Services, $91.1 </a:t>
                    </a:r>
                  </a:p>
                </c:rich>
              </c:tx>
              <c:dLblPos val="bestFit"/>
              <c:showLegendKey val="1"/>
              <c:showVal val="1"/>
              <c:showCatName val="1"/>
              <c:showSerName val="0"/>
              <c:showPercent val="0"/>
              <c:showBubbleSize val="0"/>
              <c:separator>, </c:separator>
            </c:dLbl>
            <c:dLbl>
              <c:idx val="6"/>
              <c:layout>
                <c:manualLayout>
                  <c:x val="5.4454492524739613E-2"/>
                  <c:y val="1.8984386075828124E-2"/>
                </c:manualLayout>
              </c:layout>
              <c:tx>
                <c:rich>
                  <a:bodyPr/>
                  <a:lstStyle/>
                  <a:p>
                    <a:r>
                      <a:rPr lang="en-US" dirty="0"/>
                      <a:t>Addiction &amp; Prevention Services, $44.5 </a:t>
                    </a:r>
                  </a:p>
                </c:rich>
              </c:tx>
              <c:dLblPos val="bestFit"/>
              <c:showLegendKey val="1"/>
              <c:showVal val="1"/>
              <c:showCatName val="1"/>
              <c:showSerName val="0"/>
              <c:showPercent val="0"/>
              <c:showBubbleSize val="0"/>
              <c:separator>, </c:separator>
            </c:dLbl>
            <c:dLbl>
              <c:idx val="7"/>
              <c:layout>
                <c:manualLayout>
                  <c:x val="5.4272093127045742E-2"/>
                  <c:y val="1.0505431346629127E-2"/>
                </c:manualLayout>
              </c:layout>
              <c:dLblPos val="bestFit"/>
              <c:showLegendKey val="1"/>
              <c:showVal val="1"/>
              <c:showCatName val="1"/>
              <c:showSerName val="0"/>
              <c:showPercent val="0"/>
              <c:showBubbleSize val="0"/>
              <c:separator>, </c:separator>
            </c:dLbl>
            <c:dLbl>
              <c:idx val="8"/>
              <c:layout>
                <c:manualLayout>
                  <c:x val="5.553479534042053E-2"/>
                  <c:y val="8.9033469356476561E-3"/>
                </c:manualLayout>
              </c:layout>
              <c:tx>
                <c:rich>
                  <a:bodyPr/>
                  <a:lstStyle/>
                  <a:p>
                    <a:r>
                      <a:rPr lang="en-US" dirty="0"/>
                      <a:t>Developmental &amp; Physical Disabilities Services, $541.4 </a:t>
                    </a:r>
                  </a:p>
                </c:rich>
              </c:tx>
              <c:dLblPos val="bestFit"/>
              <c:showLegendKey val="1"/>
              <c:showVal val="1"/>
              <c:showCatName val="1"/>
              <c:showSerName val="0"/>
              <c:showPercent val="0"/>
              <c:showBubbleSize val="0"/>
              <c:separator>, </c:separator>
            </c:dLbl>
            <c:dLbl>
              <c:idx val="9"/>
              <c:layout>
                <c:manualLayout>
                  <c:x val="5.6166146447107893E-2"/>
                  <c:y val="-1.3427591624039709E-3"/>
                </c:manualLayout>
              </c:layout>
              <c:tx>
                <c:rich>
                  <a:bodyPr/>
                  <a:lstStyle/>
                  <a:p>
                    <a:r>
                      <a:rPr lang="en-US" dirty="0"/>
                      <a:t>Children &amp; Family Services, $222.2 </a:t>
                    </a:r>
                  </a:p>
                </c:rich>
              </c:tx>
              <c:dLblPos val="bestFit"/>
              <c:showLegendKey val="1"/>
              <c:showVal val="1"/>
              <c:showCatName val="1"/>
              <c:showSerName val="0"/>
              <c:showPercent val="0"/>
              <c:showBubbleSize val="0"/>
              <c:separator>, </c:separator>
            </c:dLbl>
            <c:dLbl>
              <c:idx val="10"/>
              <c:layout>
                <c:manualLayout>
                  <c:x val="5.5771730728242423E-2"/>
                  <c:y val="7.2811847424181534E-3"/>
                </c:manualLayout>
              </c:layout>
              <c:showLegendKey val="1"/>
              <c:showVal val="1"/>
              <c:showCatName val="1"/>
              <c:showSerName val="0"/>
              <c:showPercent val="0"/>
              <c:showBubbleSize val="0"/>
            </c:dLbl>
            <c:dLbl>
              <c:idx val="11"/>
              <c:delete val="1"/>
            </c:dLbl>
            <c:dLbl>
              <c:idx val="12"/>
              <c:layout>
                <c:manualLayout>
                  <c:x val="-0.14972748855944273"/>
                  <c:y val="-6.0663869571048155E-2"/>
                </c:manualLayout>
              </c:layout>
              <c:tx>
                <c:rich>
                  <a:bodyPr/>
                  <a:lstStyle/>
                  <a:p>
                    <a:pPr>
                      <a:defRPr/>
                    </a:pPr>
                    <a:r>
                      <a:rPr lang="en-US" dirty="0"/>
                      <a:t>$1,277.8
73.3%</a:t>
                    </a:r>
                  </a:p>
                </c:rich>
              </c:tx>
              <c:numFmt formatCode="0.0%" sourceLinked="0"/>
              <c:spPr>
                <a:noFill/>
                <a:ln w="25400">
                  <a:noFill/>
                </a:ln>
              </c:spPr>
              <c:showLegendKey val="1"/>
              <c:showVal val="1"/>
              <c:showCatName val="0"/>
              <c:showSerName val="0"/>
              <c:showPercent val="1"/>
              <c:showBubbleSize val="0"/>
              <c:separator>
</c:separator>
            </c:dLbl>
            <c:spPr>
              <a:noFill/>
              <a:ln w="25400">
                <a:noFill/>
              </a:ln>
            </c:spPr>
            <c:showLegendKey val="1"/>
            <c:showVal val="1"/>
            <c:showCatName val="1"/>
            <c:showSerName val="0"/>
            <c:showPercent val="0"/>
            <c:showBubbleSize val="0"/>
            <c:separator>
</c:separator>
            <c:showLeaderLines val="1"/>
          </c:dLbls>
          <c:cat>
            <c:strRef>
              <c:f>chart!$B$2:$B$13</c:f>
              <c:strCache>
                <c:ptCount val="12"/>
                <c:pt idx="0">
                  <c:v>Direct Service Delivery</c:v>
                </c:pt>
                <c:pt idx="1">
                  <c:v>Administration</c:v>
                </c:pt>
                <c:pt idx="2">
                  <c:v>Contractual Supports</c:v>
                </c:pt>
                <c:pt idx="3">
                  <c:v>Capital Improvements</c:v>
                </c:pt>
                <c:pt idx="4">
                  <c:v>Cash Assistance</c:v>
                </c:pt>
                <c:pt idx="5">
                  <c:v>Child Care and Employment Services</c:v>
                </c:pt>
                <c:pt idx="6">
                  <c:v>Addiction and Prevention Services</c:v>
                </c:pt>
                <c:pt idx="7">
                  <c:v>Mental Health Services</c:v>
                </c:pt>
                <c:pt idx="8">
                  <c:v>Developmental and Physical Disabilities Services</c:v>
                </c:pt>
                <c:pt idx="9">
                  <c:v>Children and Family Services</c:v>
                </c:pt>
                <c:pt idx="10">
                  <c:v>Rehabilitation Services</c:v>
                </c:pt>
                <c:pt idx="11">
                  <c:v>Other</c:v>
                </c:pt>
              </c:strCache>
            </c:strRef>
          </c:cat>
          <c:val>
            <c:numRef>
              <c:f>chart!$C$2:$C$13</c:f>
              <c:numCache>
                <c:formatCode>"$"#,##0.0_);\("$"#,##0.0\)</c:formatCode>
                <c:ptCount val="12"/>
                <c:pt idx="0">
                  <c:v>293</c:v>
                </c:pt>
                <c:pt idx="1">
                  <c:v>81.099999999999994</c:v>
                </c:pt>
                <c:pt idx="2">
                  <c:v>83.6</c:v>
                </c:pt>
                <c:pt idx="3">
                  <c:v>7.9</c:v>
                </c:pt>
                <c:pt idx="4">
                  <c:v>79.2</c:v>
                </c:pt>
                <c:pt idx="5">
                  <c:v>91.1</c:v>
                </c:pt>
                <c:pt idx="6">
                  <c:v>44.5</c:v>
                </c:pt>
                <c:pt idx="7">
                  <c:v>293.3</c:v>
                </c:pt>
                <c:pt idx="8">
                  <c:v>541.4</c:v>
                </c:pt>
                <c:pt idx="9">
                  <c:v>222.20000000000002</c:v>
                </c:pt>
                <c:pt idx="10">
                  <c:v>33.4</c:v>
                </c:pt>
                <c:pt idx="11">
                  <c:v>0.1</c:v>
                </c:pt>
              </c:numCache>
            </c:numRef>
          </c:val>
        </c:ser>
        <c:dLbls>
          <c:showLegendKey val="0"/>
          <c:showVal val="1"/>
          <c:showCatName val="1"/>
          <c:showSerName val="0"/>
          <c:showPercent val="0"/>
          <c:showBubbleSize val="0"/>
          <c:separator> </c:separator>
          <c:showLeaderLines val="1"/>
        </c:dLbls>
        <c:gapWidth val="61"/>
        <c:splitType val="pos"/>
        <c:splitPos val="8"/>
        <c:secondPieSize val="75"/>
        <c:serLines>
          <c:spPr>
            <a:ln w="3175">
              <a:solidFill>
                <a:srgbClr val="000000"/>
              </a:solidFill>
              <a:prstDash val="solid"/>
            </a:ln>
          </c:spPr>
        </c:serLines>
      </c:ofPieChart>
      <c:spPr>
        <a:noFill/>
        <a:ln w="25400">
          <a:noFill/>
        </a:ln>
      </c:spPr>
    </c:plotArea>
    <c:plotVisOnly val="1"/>
    <c:dispBlanksAs val="zero"/>
    <c:showDLblsOverMax val="0"/>
  </c:chart>
  <c:spPr>
    <a:noFill/>
    <a:ln w="25400" cap="flat" cmpd="sng" algn="ctr">
      <a:noFill/>
      <a:prstDash val="solid"/>
    </a:ln>
    <a:effectLst/>
  </c:spPr>
  <c:txPr>
    <a:bodyPr/>
    <a:lstStyle/>
    <a:p>
      <a:pPr>
        <a:defRPr>
          <a:solidFill>
            <a:schemeClr val="dk1"/>
          </a:solidFill>
          <a:latin typeface="+mn-lt"/>
          <a:ea typeface="+mn-ea"/>
          <a:cs typeface="+mn-cs"/>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FY 2012 SRS Governor's Budget Recommendations including State Hospitals</a:t>
            </a:r>
          </a:p>
          <a:p>
            <a:pPr>
              <a:defRPr/>
            </a:pPr>
            <a:r>
              <a:rPr lang="en-US" dirty="0"/>
              <a:t>Funding (in millions)</a:t>
            </a:r>
          </a:p>
        </c:rich>
      </c:tx>
      <c:layout>
        <c:manualLayout>
          <c:xMode val="edge"/>
          <c:yMode val="edge"/>
          <c:x val="0.15260346578889089"/>
          <c:y val="2.7863741802916848E-2"/>
        </c:manualLayout>
      </c:layout>
      <c:overlay val="0"/>
      <c:spPr>
        <a:noFill/>
        <a:ln w="25400">
          <a:noFill/>
        </a:ln>
      </c:spPr>
    </c:title>
    <c:autoTitleDeleted val="0"/>
    <c:plotArea>
      <c:layout>
        <c:manualLayout>
          <c:layoutTarget val="inner"/>
          <c:xMode val="edge"/>
          <c:yMode val="edge"/>
          <c:x val="0.3044408247825085"/>
          <c:y val="0.28995079743472557"/>
          <c:w val="0.35688643624066729"/>
          <c:h val="0.49093943940119028"/>
        </c:manualLayout>
      </c:layout>
      <c:pieChart>
        <c:varyColors val="1"/>
        <c:ser>
          <c:idx val="0"/>
          <c:order val="0"/>
          <c:spPr>
            <a:ln>
              <a:solidFill>
                <a:schemeClr val="tx1"/>
              </a:solidFill>
            </a:ln>
          </c:spPr>
          <c:dPt>
            <c:idx val="1"/>
            <c:bubble3D val="0"/>
            <c:spPr>
              <a:gradFill flip="none" rotWithShape="1">
                <a:gsLst>
                  <a:gs pos="0">
                    <a:srgbClr val="4F81BD">
                      <a:tint val="66000"/>
                      <a:satMod val="160000"/>
                    </a:srgbClr>
                  </a:gs>
                  <a:gs pos="50000">
                    <a:srgbClr val="4F81BD">
                      <a:tint val="44500"/>
                      <a:satMod val="160000"/>
                    </a:srgbClr>
                  </a:gs>
                  <a:gs pos="100000">
                    <a:srgbClr val="4F81BD">
                      <a:tint val="23500"/>
                      <a:satMod val="160000"/>
                    </a:srgbClr>
                  </a:gs>
                </a:gsLst>
                <a:lin ang="13500000" scaled="1"/>
                <a:tileRect/>
              </a:gradFill>
              <a:ln>
                <a:solidFill>
                  <a:schemeClr val="tx1"/>
                </a:solidFill>
              </a:ln>
            </c:spPr>
          </c:dPt>
          <c:dLbls>
            <c:dLbl>
              <c:idx val="0"/>
              <c:layout>
                <c:manualLayout>
                  <c:x val="0.1036407627311601"/>
                  <c:y val="-1.7449011534108695E-2"/>
                </c:manualLayout>
              </c:layout>
              <c:dLblPos val="bestFit"/>
              <c:showLegendKey val="1"/>
              <c:showVal val="1"/>
              <c:showCatName val="1"/>
              <c:showSerName val="0"/>
              <c:showPercent val="1"/>
              <c:showBubbleSize val="0"/>
            </c:dLbl>
            <c:dLbl>
              <c:idx val="1"/>
              <c:layout>
                <c:manualLayout>
                  <c:x val="-4.741771488069331E-2"/>
                  <c:y val="-2.7334794159904335E-2"/>
                </c:manualLayout>
              </c:layout>
              <c:dLblPos val="bestFit"/>
              <c:showLegendKey val="1"/>
              <c:showVal val="1"/>
              <c:showCatName val="1"/>
              <c:showSerName val="0"/>
              <c:showPercent val="1"/>
              <c:showBubbleSize val="0"/>
            </c:dLbl>
            <c:dLbl>
              <c:idx val="2"/>
              <c:layout>
                <c:manualLayout>
                  <c:x val="2.1677438080011342E-2"/>
                  <c:y val="-0.10158523762511359"/>
                </c:manualLayout>
              </c:layout>
              <c:dLblPos val="bestFit"/>
              <c:showLegendKey val="1"/>
              <c:showVal val="1"/>
              <c:showCatName val="1"/>
              <c:showSerName val="0"/>
              <c:showPercent val="1"/>
              <c:showBubbleSize val="0"/>
            </c:dLbl>
            <c:dLbl>
              <c:idx val="3"/>
              <c:layout>
                <c:manualLayout>
                  <c:x val="7.0245127843290414E-2"/>
                  <c:y val="-5.0600303402441704E-2"/>
                </c:manualLayout>
              </c:layout>
              <c:dLblPos val="bestFit"/>
              <c:showLegendKey val="1"/>
              <c:showVal val="1"/>
              <c:showCatName val="1"/>
              <c:showSerName val="0"/>
              <c:showPercent val="1"/>
              <c:showBubbleSize val="0"/>
            </c:dLbl>
            <c:dLbl>
              <c:idx val="4"/>
              <c:layout>
                <c:manualLayout>
                  <c:x val="0.11415906662763435"/>
                  <c:y val="2.5407947859728663E-2"/>
                </c:manualLayout>
              </c:layout>
              <c:dLblPos val="bestFit"/>
              <c:showLegendKey val="1"/>
              <c:showVal val="1"/>
              <c:showCatName val="1"/>
              <c:showSerName val="0"/>
              <c:showPercent val="1"/>
              <c:showBubbleSize val="0"/>
            </c:dLbl>
            <c:dLbl>
              <c:idx val="5"/>
              <c:layout>
                <c:manualLayout>
                  <c:x val="2.8748989789050439E-2"/>
                  <c:y val="8.5735750921043227E-2"/>
                </c:manualLayout>
              </c:layout>
              <c:dLblPos val="bestFit"/>
              <c:showLegendKey val="1"/>
              <c:showVal val="1"/>
              <c:showCatName val="1"/>
              <c:showSerName val="0"/>
              <c:showPercent val="1"/>
              <c:showBubbleSize val="0"/>
            </c:dLbl>
            <c:dLbl>
              <c:idx val="6"/>
              <c:layout>
                <c:manualLayout>
                  <c:x val="1.9198186499328241E-2"/>
                  <c:y val="0.17332932007352292"/>
                </c:manualLayout>
              </c:layout>
              <c:showLegendKey val="1"/>
              <c:showVal val="1"/>
              <c:showCatName val="1"/>
              <c:showSerName val="0"/>
              <c:showPercent val="1"/>
              <c:showBubbleSize val="0"/>
            </c:dLbl>
            <c:numFmt formatCode="0.0%" sourceLinked="0"/>
            <c:spPr>
              <a:noFill/>
              <a:ln w="25400">
                <a:noFill/>
              </a:ln>
            </c:spPr>
            <c:showLegendKey val="1"/>
            <c:showVal val="1"/>
            <c:showCatName val="1"/>
            <c:showSerName val="0"/>
            <c:showPercent val="1"/>
            <c:showBubbleSize val="0"/>
            <c:showLeaderLines val="1"/>
          </c:dLbls>
          <c:cat>
            <c:strRef>
              <c:f>chart!$B$36:$B$41</c:f>
              <c:strCache>
                <c:ptCount val="6"/>
                <c:pt idx="0">
                  <c:v>State General Funds</c:v>
                </c:pt>
                <c:pt idx="1">
                  <c:v>Federal Funds</c:v>
                </c:pt>
                <c:pt idx="2">
                  <c:v>Fee Funds</c:v>
                </c:pt>
                <c:pt idx="3">
                  <c:v>Children's Initiative Funds</c:v>
                </c:pt>
                <c:pt idx="4">
                  <c:v>State Institution Building Funds</c:v>
                </c:pt>
                <c:pt idx="5">
                  <c:v>Other Funds</c:v>
                </c:pt>
              </c:strCache>
            </c:strRef>
          </c:cat>
          <c:val>
            <c:numRef>
              <c:f>chart!$C$36:$C$41</c:f>
              <c:numCache>
                <c:formatCode>"$"#,##0.0_);\("$"#,##0.0\)</c:formatCode>
                <c:ptCount val="6"/>
                <c:pt idx="0">
                  <c:v>744.9</c:v>
                </c:pt>
                <c:pt idx="1">
                  <c:v>874.7</c:v>
                </c:pt>
                <c:pt idx="2">
                  <c:v>103.6</c:v>
                </c:pt>
                <c:pt idx="3">
                  <c:v>37.5</c:v>
                </c:pt>
                <c:pt idx="4">
                  <c:v>7.8</c:v>
                </c:pt>
                <c:pt idx="5">
                  <c:v>2.2999999999999998</c:v>
                </c:pt>
              </c:numCache>
            </c:numRef>
          </c:val>
        </c:ser>
        <c:dLbls>
          <c:showLegendKey val="0"/>
          <c:showVal val="1"/>
          <c:showCatName val="1"/>
          <c:showSerName val="0"/>
          <c:showPercent val="0"/>
          <c:showBubbleSize val="0"/>
          <c:showLeaderLines val="1"/>
        </c:dLbls>
        <c:firstSliceAng val="90"/>
      </c:pieChart>
      <c:spPr>
        <a:noFill/>
        <a:ln w="25400">
          <a:noFill/>
        </a:ln>
      </c:spPr>
    </c:plotArea>
    <c:plotVisOnly val="1"/>
    <c:dispBlanksAs val="zero"/>
    <c:showDLblsOverMax val="0"/>
  </c:chart>
  <c:spPr>
    <a:noFill/>
    <a:ln w="25400" cap="flat" cmpd="sng" algn="ctr">
      <a:noFill/>
      <a:prstDash val="solid"/>
    </a:ln>
    <a:effectLst/>
  </c:spPr>
  <c:txPr>
    <a:bodyPr/>
    <a:lstStyle/>
    <a:p>
      <a:pPr>
        <a:defRPr>
          <a:solidFill>
            <a:schemeClr val="dk1"/>
          </a:solidFill>
          <a:latin typeface="+mn-lt"/>
          <a:ea typeface="+mn-ea"/>
          <a:cs typeface="+mn-cs"/>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0.12413</cdr:x>
      <cdr:y>0.86694</cdr:y>
    </cdr:from>
    <cdr:to>
      <cdr:x>0.38712</cdr:x>
      <cdr:y>0.93742</cdr:y>
    </cdr:to>
    <cdr:sp macro="" textlink="">
      <cdr:nvSpPr>
        <cdr:cNvPr id="2052" name="Text Box 4"/>
        <cdr:cNvSpPr txBox="1">
          <a:spLocks xmlns:a="http://schemas.openxmlformats.org/drawingml/2006/main" noChangeArrowheads="1"/>
        </cdr:cNvSpPr>
      </cdr:nvSpPr>
      <cdr:spPr bwMode="auto">
        <a:xfrm xmlns:a="http://schemas.openxmlformats.org/drawingml/2006/main">
          <a:off x="1190625" y="5136229"/>
          <a:ext cx="2522504" cy="41756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36576" tIns="27432" rIns="0" bIns="0" anchor="t" upright="1"/>
        <a:lstStyle xmlns:a="http://schemas.openxmlformats.org/drawingml/2006/main"/>
        <a:p xmlns:a="http://schemas.openxmlformats.org/drawingml/2006/main">
          <a:pPr algn="l" rtl="0">
            <a:defRPr sz="1000"/>
          </a:pPr>
          <a:r>
            <a:rPr lang="en-US" sz="1350" b="1" i="0" strike="noStrike" dirty="0">
              <a:solidFill>
                <a:srgbClr val="000000"/>
              </a:solidFill>
              <a:latin typeface="Arial"/>
              <a:cs typeface="Arial"/>
            </a:rPr>
            <a:t>Total Budget $1,770.8 million</a:t>
          </a:r>
        </a:p>
      </cdr:txBody>
    </cdr:sp>
  </cdr:relSizeAnchor>
  <cdr:relSizeAnchor xmlns:cdr="http://schemas.openxmlformats.org/drawingml/2006/chartDrawing">
    <cdr:from>
      <cdr:x>0.2821</cdr:x>
      <cdr:y>0.43942</cdr:y>
    </cdr:from>
    <cdr:to>
      <cdr:x>0.3823</cdr:x>
      <cdr:y>0.46569</cdr:y>
    </cdr:to>
    <cdr:sp macro="" textlink="">
      <cdr:nvSpPr>
        <cdr:cNvPr id="3" name="TextBox 2"/>
        <cdr:cNvSpPr txBox="1"/>
      </cdr:nvSpPr>
      <cdr:spPr>
        <a:xfrm xmlns:a="http://schemas.openxmlformats.org/drawingml/2006/main">
          <a:off x="2762249" y="2867025"/>
          <a:ext cx="981075" cy="17145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US" sz="1200" dirty="0"/>
            <a:t>Direct Assistance</a:t>
          </a:r>
        </a:p>
        <a:p xmlns:a="http://schemas.openxmlformats.org/drawingml/2006/main">
          <a:endParaRPr lang="en-US" sz="1100" dirty="0"/>
        </a:p>
      </cdr:txBody>
    </cdr:sp>
  </cdr:relSizeAnchor>
  <cdr:relSizeAnchor xmlns:cdr="http://schemas.openxmlformats.org/drawingml/2006/chartDrawing">
    <cdr:from>
      <cdr:x>0.57685</cdr:x>
      <cdr:y>0.39416</cdr:y>
    </cdr:from>
    <cdr:to>
      <cdr:x>0.65078</cdr:x>
      <cdr:y>0.42044</cdr:y>
    </cdr:to>
    <cdr:sp macro="" textlink="">
      <cdr:nvSpPr>
        <cdr:cNvPr id="5" name="Straight Connector 4"/>
        <cdr:cNvSpPr/>
      </cdr:nvSpPr>
      <cdr:spPr>
        <a:xfrm xmlns:a="http://schemas.openxmlformats.org/drawingml/2006/main" rot="10800000" flipV="1">
          <a:off x="5648323" y="2571751"/>
          <a:ext cx="723899" cy="171450"/>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0.57782</cdr:x>
      <cdr:y>0.42482</cdr:y>
    </cdr:from>
    <cdr:to>
      <cdr:x>0.64397</cdr:x>
      <cdr:y>0.4438</cdr:y>
    </cdr:to>
    <cdr:sp macro="" textlink="">
      <cdr:nvSpPr>
        <cdr:cNvPr id="7" name="Straight Connector 6"/>
        <cdr:cNvSpPr/>
      </cdr:nvSpPr>
      <cdr:spPr>
        <a:xfrm xmlns:a="http://schemas.openxmlformats.org/drawingml/2006/main" rot="10800000" flipV="1">
          <a:off x="5657849" y="2771775"/>
          <a:ext cx="647700" cy="123825"/>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0.5749</cdr:x>
      <cdr:y>0.46131</cdr:y>
    </cdr:from>
    <cdr:to>
      <cdr:x>0.64591</cdr:x>
      <cdr:y>0.47591</cdr:y>
    </cdr:to>
    <cdr:sp macro="" textlink="">
      <cdr:nvSpPr>
        <cdr:cNvPr id="9" name="Straight Connector 8"/>
        <cdr:cNvSpPr/>
      </cdr:nvSpPr>
      <cdr:spPr>
        <a:xfrm xmlns:a="http://schemas.openxmlformats.org/drawingml/2006/main" rot="10800000">
          <a:off x="5629274" y="3009900"/>
          <a:ext cx="695326" cy="95251"/>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0.57977</cdr:x>
      <cdr:y>0.50803</cdr:y>
    </cdr:from>
    <cdr:to>
      <cdr:x>0.64202</cdr:x>
      <cdr:y>0.51095</cdr:y>
    </cdr:to>
    <cdr:sp macro="" textlink="">
      <cdr:nvSpPr>
        <cdr:cNvPr id="11" name="Straight Connector 10"/>
        <cdr:cNvSpPr/>
      </cdr:nvSpPr>
      <cdr:spPr>
        <a:xfrm xmlns:a="http://schemas.openxmlformats.org/drawingml/2006/main" rot="10800000">
          <a:off x="5676899" y="3314698"/>
          <a:ext cx="609599" cy="19051"/>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0.57977</cdr:x>
      <cdr:y>0.6</cdr:y>
    </cdr:from>
    <cdr:to>
      <cdr:x>0.64786</cdr:x>
      <cdr:y>0.6</cdr:y>
    </cdr:to>
    <cdr:sp macro="" textlink="">
      <cdr:nvSpPr>
        <cdr:cNvPr id="13" name="Straight Connector 12"/>
        <cdr:cNvSpPr/>
      </cdr:nvSpPr>
      <cdr:spPr>
        <a:xfrm xmlns:a="http://schemas.openxmlformats.org/drawingml/2006/main" rot="10800000">
          <a:off x="5676899" y="3914775"/>
          <a:ext cx="666750" cy="1"/>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0.57685</cdr:x>
      <cdr:y>0.69197</cdr:y>
    </cdr:from>
    <cdr:to>
      <cdr:x>0.64981</cdr:x>
      <cdr:y>0.69197</cdr:y>
    </cdr:to>
    <cdr:sp macro="" textlink="">
      <cdr:nvSpPr>
        <cdr:cNvPr id="15" name="Straight Connector 14"/>
        <cdr:cNvSpPr/>
      </cdr:nvSpPr>
      <cdr:spPr>
        <a:xfrm xmlns:a="http://schemas.openxmlformats.org/drawingml/2006/main" rot="10800000">
          <a:off x="5648325" y="4514850"/>
          <a:ext cx="714375" cy="1"/>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0.57977</cdr:x>
      <cdr:y>0.72117</cdr:y>
    </cdr:from>
    <cdr:to>
      <cdr:x>0.643</cdr:x>
      <cdr:y>0.72409</cdr:y>
    </cdr:to>
    <cdr:sp macro="" textlink="">
      <cdr:nvSpPr>
        <cdr:cNvPr id="17" name="Straight Connector 16"/>
        <cdr:cNvSpPr/>
      </cdr:nvSpPr>
      <cdr:spPr>
        <a:xfrm xmlns:a="http://schemas.openxmlformats.org/drawingml/2006/main" rot="10800000" flipV="1">
          <a:off x="5676898" y="4705349"/>
          <a:ext cx="619125" cy="19051"/>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drawings/drawing2.xml><?xml version="1.0" encoding="utf-8"?>
<c:userShapes xmlns:c="http://schemas.openxmlformats.org/drawingml/2006/chart">
  <cdr:relSizeAnchor xmlns:cdr="http://schemas.openxmlformats.org/drawingml/2006/chartDrawing">
    <cdr:from>
      <cdr:x>0.14784</cdr:x>
      <cdr:y>0.85338</cdr:y>
    </cdr:from>
    <cdr:to>
      <cdr:x>0.4076</cdr:x>
      <cdr:y>0.90013</cdr:y>
    </cdr:to>
    <cdr:sp macro="" textlink="">
      <cdr:nvSpPr>
        <cdr:cNvPr id="3076" name="Text Box 4"/>
        <cdr:cNvSpPr txBox="1">
          <a:spLocks xmlns:a="http://schemas.openxmlformats.org/drawingml/2006/main" noChangeArrowheads="1"/>
        </cdr:cNvSpPr>
      </cdr:nvSpPr>
      <cdr:spPr bwMode="auto">
        <a:xfrm xmlns:a="http://schemas.openxmlformats.org/drawingml/2006/main">
          <a:off x="1477132" y="5316004"/>
          <a:ext cx="2595450" cy="29122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36576" tIns="27432" rIns="0" bIns="0" anchor="t" upright="1"/>
        <a:lstStyle xmlns:a="http://schemas.openxmlformats.org/drawingml/2006/main"/>
        <a:p xmlns:a="http://schemas.openxmlformats.org/drawingml/2006/main">
          <a:pPr algn="l" rtl="0">
            <a:defRPr sz="1000"/>
          </a:pPr>
          <a:r>
            <a:rPr lang="en-US" sz="1350" b="1" i="0" strike="noStrike" dirty="0">
              <a:solidFill>
                <a:srgbClr val="000000"/>
              </a:solidFill>
              <a:latin typeface="Arial"/>
              <a:cs typeface="Arial"/>
            </a:rPr>
            <a:t>Total Budget $1,770.8 million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5138"/>
          </a:xfrm>
          <a:prstGeom prst="rect">
            <a:avLst/>
          </a:prstGeom>
        </p:spPr>
        <p:txBody>
          <a:bodyPr vert="horz" lIns="91431" tIns="45715" rIns="91431" bIns="45715" rtlCol="0"/>
          <a:lstStyle>
            <a:lvl1pPr algn="l">
              <a:defRPr sz="1200"/>
            </a:lvl1pPr>
          </a:lstStyle>
          <a:p>
            <a:endParaRPr lang="en-US" dirty="0"/>
          </a:p>
        </p:txBody>
      </p:sp>
      <p:sp>
        <p:nvSpPr>
          <p:cNvPr id="3" name="Date Placeholder 2"/>
          <p:cNvSpPr>
            <a:spLocks noGrp="1"/>
          </p:cNvSpPr>
          <p:nvPr>
            <p:ph type="dt" sz="quarter" idx="1"/>
          </p:nvPr>
        </p:nvSpPr>
        <p:spPr>
          <a:xfrm>
            <a:off x="3970339" y="1"/>
            <a:ext cx="3038475" cy="465138"/>
          </a:xfrm>
          <a:prstGeom prst="rect">
            <a:avLst/>
          </a:prstGeom>
        </p:spPr>
        <p:txBody>
          <a:bodyPr vert="horz" lIns="91431" tIns="45715" rIns="91431" bIns="45715" rtlCol="0"/>
          <a:lstStyle>
            <a:lvl1pPr algn="r">
              <a:defRPr sz="1200"/>
            </a:lvl1pPr>
          </a:lstStyle>
          <a:p>
            <a:fld id="{A8F8F22F-AA29-42E3-930F-0F260031FEBE}" type="datetimeFigureOut">
              <a:rPr lang="en-US" smtClean="0"/>
              <a:pPr/>
              <a:t>2/8/2011</a:t>
            </a:fld>
            <a:endParaRPr lang="en-US" dirty="0"/>
          </a:p>
        </p:txBody>
      </p:sp>
      <p:sp>
        <p:nvSpPr>
          <p:cNvPr id="4" name="Footer Placeholder 3"/>
          <p:cNvSpPr>
            <a:spLocks noGrp="1"/>
          </p:cNvSpPr>
          <p:nvPr>
            <p:ph type="ftr" sz="quarter" idx="2"/>
          </p:nvPr>
        </p:nvSpPr>
        <p:spPr>
          <a:xfrm>
            <a:off x="1" y="8829676"/>
            <a:ext cx="3038475" cy="465138"/>
          </a:xfrm>
          <a:prstGeom prst="rect">
            <a:avLst/>
          </a:prstGeom>
        </p:spPr>
        <p:txBody>
          <a:bodyPr vert="horz" lIns="91431" tIns="45715" rIns="91431" bIns="457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431" tIns="45715" rIns="91431" bIns="45715" rtlCol="0" anchor="b"/>
          <a:lstStyle>
            <a:lvl1pPr algn="r">
              <a:defRPr sz="1200"/>
            </a:lvl1pPr>
          </a:lstStyle>
          <a:p>
            <a:fld id="{6779B4E2-3D06-4E55-B898-7CF0BF926101}" type="slidenum">
              <a:rPr lang="en-US" smtClean="0"/>
              <a:pPr/>
              <a:t>‹#›</a:t>
            </a:fld>
            <a:endParaRPr lang="en-US" dirty="0"/>
          </a:p>
        </p:txBody>
      </p:sp>
    </p:spTree>
    <p:extLst>
      <p:ext uri="{BB962C8B-B14F-4D97-AF65-F5344CB8AC3E}">
        <p14:creationId xmlns:p14="http://schemas.microsoft.com/office/powerpoint/2010/main" val="544082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0D73C0B-10EB-4062-9DB3-5D1B0FA7B1FA}" type="datetimeFigureOut">
              <a:rPr lang="en-US"/>
              <a:pPr>
                <a:defRPr/>
              </a:pPr>
              <a:t>2/8/2011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ECD449F6-6FDD-4A6F-83F0-A600339965F5}" type="slidenum">
              <a:rPr lang="en-US"/>
              <a:pPr>
                <a:defRPr/>
              </a:pPr>
              <a:t>‹#›</a:t>
            </a:fld>
            <a:endParaRPr lang="en-US" dirty="0"/>
          </a:p>
        </p:txBody>
      </p:sp>
    </p:spTree>
    <p:extLst>
      <p:ext uri="{BB962C8B-B14F-4D97-AF65-F5344CB8AC3E}">
        <p14:creationId xmlns:p14="http://schemas.microsoft.com/office/powerpoint/2010/main" val="9296879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1</a:t>
            </a:fld>
            <a:endParaRPr lang="en-US" dirty="0"/>
          </a:p>
        </p:txBody>
      </p:sp>
    </p:spTree>
    <p:extLst>
      <p:ext uri="{BB962C8B-B14F-4D97-AF65-F5344CB8AC3E}">
        <p14:creationId xmlns:p14="http://schemas.microsoft.com/office/powerpoint/2010/main" val="2397481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10</a:t>
            </a:fld>
            <a:endParaRPr lang="en-US" dirty="0"/>
          </a:p>
        </p:txBody>
      </p:sp>
    </p:spTree>
    <p:extLst>
      <p:ext uri="{BB962C8B-B14F-4D97-AF65-F5344CB8AC3E}">
        <p14:creationId xmlns:p14="http://schemas.microsoft.com/office/powerpoint/2010/main" val="9304463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11</a:t>
            </a:fld>
            <a:endParaRPr lang="en-US" dirty="0"/>
          </a:p>
        </p:txBody>
      </p:sp>
    </p:spTree>
    <p:extLst>
      <p:ext uri="{BB962C8B-B14F-4D97-AF65-F5344CB8AC3E}">
        <p14:creationId xmlns:p14="http://schemas.microsoft.com/office/powerpoint/2010/main" val="1424526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12</a:t>
            </a:fld>
            <a:endParaRPr lang="en-US" dirty="0"/>
          </a:p>
        </p:txBody>
      </p:sp>
    </p:spTree>
    <p:extLst>
      <p:ext uri="{BB962C8B-B14F-4D97-AF65-F5344CB8AC3E}">
        <p14:creationId xmlns:p14="http://schemas.microsoft.com/office/powerpoint/2010/main" val="3954141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13</a:t>
            </a:fld>
            <a:endParaRPr lang="en-US" dirty="0"/>
          </a:p>
        </p:txBody>
      </p:sp>
    </p:spTree>
    <p:extLst>
      <p:ext uri="{BB962C8B-B14F-4D97-AF65-F5344CB8AC3E}">
        <p14:creationId xmlns:p14="http://schemas.microsoft.com/office/powerpoint/2010/main" val="3768452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4785C908-63BB-40CD-9069-3A5A7CB413ED}"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15</a:t>
            </a:fld>
            <a:endParaRPr lang="en-US" dirty="0"/>
          </a:p>
        </p:txBody>
      </p:sp>
    </p:spTree>
    <p:extLst>
      <p:ext uri="{BB962C8B-B14F-4D97-AF65-F5344CB8AC3E}">
        <p14:creationId xmlns:p14="http://schemas.microsoft.com/office/powerpoint/2010/main" val="81305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16</a:t>
            </a:fld>
            <a:endParaRPr lang="en-US" dirty="0"/>
          </a:p>
        </p:txBody>
      </p:sp>
    </p:spTree>
    <p:extLst>
      <p:ext uri="{BB962C8B-B14F-4D97-AF65-F5344CB8AC3E}">
        <p14:creationId xmlns:p14="http://schemas.microsoft.com/office/powerpoint/2010/main" val="954072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lvl="1" eaLnBrk="1" hangingPunct="1"/>
            <a:endParaRPr lang="en-US" sz="2000" dirty="0"/>
          </a:p>
        </p:txBody>
      </p:sp>
      <p:sp>
        <p:nvSpPr>
          <p:cNvPr id="4" name="Slide Number Placeholder 3"/>
          <p:cNvSpPr>
            <a:spLocks noGrp="1"/>
          </p:cNvSpPr>
          <p:nvPr>
            <p:ph type="sldNum" sz="quarter" idx="5"/>
          </p:nvPr>
        </p:nvSpPr>
        <p:spPr/>
        <p:txBody>
          <a:bodyPr/>
          <a:lstStyle/>
          <a:p>
            <a:pPr>
              <a:defRPr/>
            </a:pPr>
            <a:fld id="{85DE8D75-84F6-4385-A3EB-52D86A5AA7FC}"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18</a:t>
            </a:fld>
            <a:endParaRPr lang="en-US" dirty="0"/>
          </a:p>
        </p:txBody>
      </p:sp>
    </p:spTree>
    <p:extLst>
      <p:ext uri="{BB962C8B-B14F-4D97-AF65-F5344CB8AC3E}">
        <p14:creationId xmlns:p14="http://schemas.microsoft.com/office/powerpoint/2010/main" val="29732599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71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FD0A54-C4CE-403D-99D6-D7DDC79D5224}" type="slidenum">
              <a:rPr lang="en-US" smtClean="0"/>
              <a:pPr fontAlgn="base">
                <a:spcBef>
                  <a:spcPct val="0"/>
                </a:spcBef>
                <a:spcAft>
                  <a:spcPct val="0"/>
                </a:spcAft>
                <a:defRPr/>
              </a:pPr>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2</a:t>
            </a:fld>
            <a:endParaRPr lang="en-US" dirty="0"/>
          </a:p>
        </p:txBody>
      </p:sp>
    </p:spTree>
    <p:extLst>
      <p:ext uri="{BB962C8B-B14F-4D97-AF65-F5344CB8AC3E}">
        <p14:creationId xmlns:p14="http://schemas.microsoft.com/office/powerpoint/2010/main" val="38256861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20</a:t>
            </a:fld>
            <a:endParaRPr lang="en-US" dirty="0"/>
          </a:p>
        </p:txBody>
      </p:sp>
    </p:spTree>
    <p:extLst>
      <p:ext uri="{BB962C8B-B14F-4D97-AF65-F5344CB8AC3E}">
        <p14:creationId xmlns:p14="http://schemas.microsoft.com/office/powerpoint/2010/main" val="19693388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21</a:t>
            </a:fld>
            <a:endParaRPr lang="en-US" dirty="0"/>
          </a:p>
        </p:txBody>
      </p:sp>
    </p:spTree>
    <p:extLst>
      <p:ext uri="{BB962C8B-B14F-4D97-AF65-F5344CB8AC3E}">
        <p14:creationId xmlns:p14="http://schemas.microsoft.com/office/powerpoint/2010/main" val="29623205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22</a:t>
            </a:fld>
            <a:endParaRPr lang="en-US" dirty="0"/>
          </a:p>
        </p:txBody>
      </p:sp>
    </p:spTree>
    <p:extLst>
      <p:ext uri="{BB962C8B-B14F-4D97-AF65-F5344CB8AC3E}">
        <p14:creationId xmlns:p14="http://schemas.microsoft.com/office/powerpoint/2010/main" val="1796354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23</a:t>
            </a:fld>
            <a:endParaRPr lang="en-US" dirty="0"/>
          </a:p>
        </p:txBody>
      </p:sp>
    </p:spTree>
    <p:extLst>
      <p:ext uri="{BB962C8B-B14F-4D97-AF65-F5344CB8AC3E}">
        <p14:creationId xmlns:p14="http://schemas.microsoft.com/office/powerpoint/2010/main" val="17963543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24</a:t>
            </a:fld>
            <a:endParaRPr lang="en-US" dirty="0"/>
          </a:p>
        </p:txBody>
      </p:sp>
    </p:spTree>
    <p:extLst>
      <p:ext uri="{BB962C8B-B14F-4D97-AF65-F5344CB8AC3E}">
        <p14:creationId xmlns:p14="http://schemas.microsoft.com/office/powerpoint/2010/main" val="17963543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25</a:t>
            </a:fld>
            <a:endParaRPr lang="en-US" dirty="0"/>
          </a:p>
        </p:txBody>
      </p:sp>
    </p:spTree>
    <p:extLst>
      <p:ext uri="{BB962C8B-B14F-4D97-AF65-F5344CB8AC3E}">
        <p14:creationId xmlns:p14="http://schemas.microsoft.com/office/powerpoint/2010/main" val="1796354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3</a:t>
            </a:fld>
            <a:endParaRPr lang="en-US" dirty="0"/>
          </a:p>
        </p:txBody>
      </p:sp>
    </p:spTree>
    <p:extLst>
      <p:ext uri="{BB962C8B-B14F-4D97-AF65-F5344CB8AC3E}">
        <p14:creationId xmlns:p14="http://schemas.microsoft.com/office/powerpoint/2010/main" val="4149417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4</a:t>
            </a:fld>
            <a:endParaRPr lang="en-US" dirty="0"/>
          </a:p>
        </p:txBody>
      </p:sp>
    </p:spTree>
    <p:extLst>
      <p:ext uri="{BB962C8B-B14F-4D97-AF65-F5344CB8AC3E}">
        <p14:creationId xmlns:p14="http://schemas.microsoft.com/office/powerpoint/2010/main" val="1598495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5</a:t>
            </a:fld>
            <a:endParaRPr lang="en-US" dirty="0"/>
          </a:p>
        </p:txBody>
      </p:sp>
    </p:spTree>
    <p:extLst>
      <p:ext uri="{BB962C8B-B14F-4D97-AF65-F5344CB8AC3E}">
        <p14:creationId xmlns:p14="http://schemas.microsoft.com/office/powerpoint/2010/main" val="288906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6</a:t>
            </a:fld>
            <a:endParaRPr lang="en-US" dirty="0"/>
          </a:p>
        </p:txBody>
      </p:sp>
    </p:spTree>
    <p:extLst>
      <p:ext uri="{BB962C8B-B14F-4D97-AF65-F5344CB8AC3E}">
        <p14:creationId xmlns:p14="http://schemas.microsoft.com/office/powerpoint/2010/main" val="831137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7</a:t>
            </a:fld>
            <a:endParaRPr lang="en-US" dirty="0"/>
          </a:p>
        </p:txBody>
      </p:sp>
    </p:spTree>
    <p:extLst>
      <p:ext uri="{BB962C8B-B14F-4D97-AF65-F5344CB8AC3E}">
        <p14:creationId xmlns:p14="http://schemas.microsoft.com/office/powerpoint/2010/main" val="2817311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8</a:t>
            </a:fld>
            <a:endParaRPr lang="en-US" dirty="0"/>
          </a:p>
        </p:txBody>
      </p:sp>
    </p:spTree>
    <p:extLst>
      <p:ext uri="{BB962C8B-B14F-4D97-AF65-F5344CB8AC3E}">
        <p14:creationId xmlns:p14="http://schemas.microsoft.com/office/powerpoint/2010/main" val="1470148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D449F6-6FDD-4A6F-83F0-A600339965F5}" type="slidenum">
              <a:rPr lang="en-US" smtClean="0"/>
              <a:pPr>
                <a:defRPr/>
              </a:pPr>
              <a:t>9</a:t>
            </a:fld>
            <a:endParaRPr lang="en-US" dirty="0"/>
          </a:p>
        </p:txBody>
      </p:sp>
    </p:spTree>
    <p:extLst>
      <p:ext uri="{BB962C8B-B14F-4D97-AF65-F5344CB8AC3E}">
        <p14:creationId xmlns:p14="http://schemas.microsoft.com/office/powerpoint/2010/main" val="930446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685800" y="6356350"/>
            <a:ext cx="7772400" cy="365125"/>
          </a:xfrm>
        </p:spPr>
        <p:txBody>
          <a:bodyPr/>
          <a:lstStyle>
            <a:lvl1pPr algn="l">
              <a:defRPr sz="1100"/>
            </a:lvl1pPr>
          </a:lstStyle>
          <a:p>
            <a:pPr>
              <a:defRPr/>
            </a:pPr>
            <a:r>
              <a:rPr lang="en-US" dirty="0" smtClean="0"/>
              <a:t>Kansas Department of Social and Rehabilitation Services - Agency Overview 2011 			 </a:t>
            </a:r>
            <a:fld id="{950FFFBD-4D5E-45F4-8C95-44056BC1B413}" type="slidenum">
              <a:rPr lang="en-US" smtClean="0"/>
              <a:pPr>
                <a:defRPr/>
              </a:pPr>
              <a:t>‹#›</a:t>
            </a:fld>
            <a:endParaRPr lang="en-US" dirty="0" smtClean="0"/>
          </a:p>
          <a:p>
            <a:pPr>
              <a:defRPr/>
            </a:pPr>
            <a:endParaRPr lang="en-US" sz="105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A952B2-8B44-4481-A3EB-7D390F3A02F6}" type="datetime1">
              <a:rPr lang="en-US" smtClean="0"/>
              <a:pPr>
                <a:defRPr/>
              </a:pPr>
              <a:t>2/8/2011</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Kansas Department of Social and Rehabilitation Services - Agency Overview 2011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1AF3AEE-620E-44E8-B524-CC6F9BB7331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2CA22DA-D484-4130-A43B-6D0ACAC0FFBF}" type="datetime1">
              <a:rPr lang="en-US" smtClean="0"/>
              <a:pPr>
                <a:defRPr/>
              </a:pPr>
              <a:t>2/8/2011</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Kansas Department of Social and Rehabilitation Services - Agency Overview 2011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62AEDC-9EA3-4FEF-AACB-E638E2A9713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457200" y="6356350"/>
            <a:ext cx="8229600" cy="365125"/>
          </a:xfrm>
        </p:spPr>
        <p:txBody>
          <a:bodyPr/>
          <a:lstStyle>
            <a:lvl1pPr algn="l">
              <a:defRPr/>
            </a:lvl1pPr>
          </a:lstStyle>
          <a:p>
            <a:pPr>
              <a:defRPr/>
            </a:pPr>
            <a:r>
              <a:rPr lang="en-US" dirty="0" smtClean="0"/>
              <a:t>Kansas Department of Social and Rehabilitation Services - Agency Overview 2011  			          </a:t>
            </a:r>
            <a:fld id="{7D5D31E1-6009-4CA5-8479-9626BE82ABC6}" type="slidenum">
              <a:rPr lang="en-US" smtClean="0"/>
              <a:pPr>
                <a:defRPr/>
              </a:pPr>
              <a:t>‹#›</a:t>
            </a:fld>
            <a:endParaRPr lang="en-US" dirty="0" smtClean="0"/>
          </a:p>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966BD2B-3D03-4555-B8F9-C21D0389DBA4}" type="datetime1">
              <a:rPr lang="en-US" smtClean="0"/>
              <a:pPr>
                <a:defRPr/>
              </a:pPr>
              <a:t>2/8/2011</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Kansas Department of Social and Rehabilitation Services - Agency Overview 2011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C21E968-5074-43BD-8907-9B0EC24AF1C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96F763B-ED50-4AEC-B8C7-472123208B46}" type="datetime1">
              <a:rPr lang="en-US" smtClean="0"/>
              <a:pPr>
                <a:defRPr/>
              </a:pPr>
              <a:t>2/8/2011</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Kansas Department of Social and Rehabilitation Services - Agency Overview 2011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6E2965B-DFDF-4673-BA40-F559AE88C6D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B256364-F1F6-46E1-9EF6-426EB171570E}" type="datetime1">
              <a:rPr lang="en-US" smtClean="0"/>
              <a:pPr>
                <a:defRPr/>
              </a:pPr>
              <a:t>2/8/2011</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smtClean="0"/>
              <a:t>Kansas Department of Social and Rehabilitation Services - Agency Overview 2011</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7D4C232-5C6C-4579-9E23-8972CC9DC46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D5CDEC4-9970-4B54-BE57-F53F0650CEA0}" type="datetime1">
              <a:rPr lang="en-US" smtClean="0"/>
              <a:pPr>
                <a:defRPr/>
              </a:pPr>
              <a:t>2/8/2011</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smtClean="0"/>
              <a:t>Kansas Department of Social and Rehabilitation Services - Agency Overview 2011</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5C0AC6A-BEAF-422D-9779-C0FD45FEC22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70A6285-FBEA-4C01-BB2A-D764F9B8C695}" type="datetime1">
              <a:rPr lang="en-US" smtClean="0"/>
              <a:pPr>
                <a:defRPr/>
              </a:pPr>
              <a:t>2/8/2011</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smtClean="0"/>
              <a:t>Kansas Department of Social and Rehabilitation Services - Agency Overview 2011</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400C0456-09D5-49BA-A4A4-575F7BCD7CF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6F37B5F-FFF8-4993-BF5A-3B5D300D5CF1}" type="datetime1">
              <a:rPr lang="en-US" smtClean="0"/>
              <a:pPr>
                <a:defRPr/>
              </a:pPr>
              <a:t>2/8/2011</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Kansas Department of Social and Rehabilitation Services - Agency Overview 2011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239AD2C-6DA9-49B5-B88E-75B1E528E63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48E3EDE-84C7-4928-B7BF-DCEBF18EC81F}" type="datetime1">
              <a:rPr lang="en-US" smtClean="0"/>
              <a:pPr>
                <a:defRPr/>
              </a:pPr>
              <a:t>2/8/2011</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Kansas Department of Social and Rehabilitation Services - Agency Overview 2011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47849DE-32AB-4E27-BEBA-DCFBE1D541A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AC39BE9-D3E8-4E1D-9F80-1C5A1ED6B129}" type="datetime1">
              <a:rPr lang="en-US" smtClean="0"/>
              <a:pPr>
                <a:defRPr/>
              </a:pPr>
              <a:t>2/8/2011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dirty="0" smtClean="0"/>
              <a:t>Kansas Department of Social and Rehabilitation Services - Agency Overview 2011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213CE98-A9AE-4BE2-B68B-4739BD02881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Content Placeholder 5" descr="SRS Black.png"/>
          <p:cNvPicPr>
            <a:picLocks noGrp="1" noChangeAspect="1"/>
          </p:cNvPicPr>
          <p:nvPr>
            <p:ph idx="1"/>
          </p:nvPr>
        </p:nvPicPr>
        <p:blipFill>
          <a:blip r:embed="rId3" cstate="print"/>
          <a:srcRect/>
          <a:stretch>
            <a:fillRect/>
          </a:stretch>
        </p:blipFill>
        <p:spPr>
          <a:xfrm>
            <a:off x="1938338" y="530225"/>
            <a:ext cx="5221287" cy="1905000"/>
          </a:xfrm>
        </p:spPr>
      </p:pic>
      <p:sp>
        <p:nvSpPr>
          <p:cNvPr id="2052" name="TextBox 6"/>
          <p:cNvSpPr txBox="1">
            <a:spLocks noChangeArrowheads="1"/>
          </p:cNvSpPr>
          <p:nvPr/>
        </p:nvSpPr>
        <p:spPr bwMode="auto">
          <a:xfrm>
            <a:off x="0" y="2819400"/>
            <a:ext cx="9144000" cy="954107"/>
          </a:xfrm>
          <a:prstGeom prst="rect">
            <a:avLst/>
          </a:prstGeom>
          <a:noFill/>
          <a:ln w="9525">
            <a:noFill/>
            <a:miter lim="800000"/>
            <a:headEnd/>
            <a:tailEnd/>
          </a:ln>
        </p:spPr>
        <p:txBody>
          <a:bodyPr>
            <a:spAutoFit/>
          </a:bodyPr>
          <a:lstStyle/>
          <a:p>
            <a:pPr algn="ctr"/>
            <a:r>
              <a:rPr lang="en-US" sz="3200" dirty="0">
                <a:latin typeface="Futura Md BT" pitchFamily="34" charset="0"/>
              </a:rPr>
              <a:t>Agency Overview</a:t>
            </a:r>
          </a:p>
          <a:p>
            <a:pPr algn="ctr"/>
            <a:r>
              <a:rPr lang="en-US" sz="2400" dirty="0" smtClean="0">
                <a:latin typeface="Futura Lt BT" pitchFamily="34" charset="0"/>
              </a:rPr>
              <a:t>Rob Siedlecki, Acting Secretary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Summary of SRS, Children’s Cabinet, and </a:t>
            </a:r>
            <a:r>
              <a:rPr lang="en-US" sz="2400" dirty="0" smtClean="0"/>
              <a:t>State </a:t>
            </a:r>
            <a:r>
              <a:rPr lang="en-US" sz="2400" dirty="0"/>
              <a:t>Hospital </a:t>
            </a:r>
            <a:r>
              <a:rPr lang="en-US" sz="2400" dirty="0" smtClean="0"/>
              <a:t/>
            </a:r>
            <a:br>
              <a:rPr lang="en-US" sz="2400" dirty="0" smtClean="0"/>
            </a:br>
            <a:r>
              <a:rPr lang="en-US" sz="2400" dirty="0" smtClean="0"/>
              <a:t>Budget Adjustments</a:t>
            </a:r>
            <a:endParaRPr lang="en-US" sz="2400" dirty="0"/>
          </a:p>
        </p:txBody>
      </p:sp>
      <p:sp>
        <p:nvSpPr>
          <p:cNvPr id="3" name="Content Placeholder 2"/>
          <p:cNvSpPr>
            <a:spLocks noGrp="1"/>
          </p:cNvSpPr>
          <p:nvPr>
            <p:ph idx="1"/>
          </p:nvPr>
        </p:nvSpPr>
        <p:spPr>
          <a:xfrm>
            <a:off x="457200" y="1600200"/>
            <a:ext cx="8458200" cy="4525963"/>
          </a:xfrm>
        </p:spPr>
        <p:txBody>
          <a:bodyPr/>
          <a:lstStyle/>
          <a:p>
            <a:pPr lvl="0"/>
            <a:r>
              <a:rPr lang="en-US" sz="2000" dirty="0" smtClean="0"/>
              <a:t>Because </a:t>
            </a:r>
            <a:r>
              <a:rPr lang="en-US" sz="2000" dirty="0"/>
              <a:t>of declining tobacco revenues, Children’s Initiative Fund reductions occurred in Family Centered Systems of Care, Children’s Cabinet Early childhood Block Grant, Children’s Cabinet Accountability Fund and Children’s Cabinet Smart Start in FY 2011</a:t>
            </a:r>
          </a:p>
          <a:p>
            <a:pPr lvl="0"/>
            <a:r>
              <a:rPr lang="en-US" sz="2000" dirty="0" smtClean="0"/>
              <a:t>Salary </a:t>
            </a:r>
            <a:r>
              <a:rPr lang="en-US" sz="2000" dirty="0"/>
              <a:t>reductions and elimination of vacant positions were made in SRS, Osawatomie State Hospital, and Rainbow Mental Health Facility.</a:t>
            </a:r>
          </a:p>
          <a:p>
            <a:pPr lvl="0"/>
            <a:r>
              <a:rPr lang="en-US" sz="2000" dirty="0"/>
              <a:t>Increased Expanded Lottery Act Revenue will provide additional funding for the Problem Gambling and Addictions Grant Fund</a:t>
            </a:r>
          </a:p>
          <a:p>
            <a:pPr lvl="0"/>
            <a:r>
              <a:rPr lang="en-US" sz="2000" dirty="0"/>
              <a:t>Savings was captured in FY 2012 to begin the closure of KNI</a:t>
            </a:r>
          </a:p>
          <a:p>
            <a:pPr lvl="0"/>
            <a:r>
              <a:rPr lang="en-US" sz="2000" dirty="0"/>
              <a:t>$6.0 million Children’s Initiative Funds were added for the new Reading Roadmap Program</a:t>
            </a:r>
          </a:p>
          <a:p>
            <a:pPr lvl="0"/>
            <a:r>
              <a:rPr lang="en-US" sz="2000" dirty="0"/>
              <a:t>Children’s Initiative Fund reductions occurred in Children’s Cabinet Smart Start and CIF funding was discontinued for the Family Centered System of Care  </a:t>
            </a:r>
          </a:p>
          <a:p>
            <a:endParaRPr lang="en-US" sz="2000" dirty="0"/>
          </a:p>
        </p:txBody>
      </p:sp>
      <p:sp>
        <p:nvSpPr>
          <p:cNvPr id="4" name="Footer Placeholder 3"/>
          <p:cNvSpPr>
            <a:spLocks noGrp="1"/>
          </p:cNvSpPr>
          <p:nvPr>
            <p:ph type="ftr" sz="quarter" idx="11"/>
          </p:nvPr>
        </p:nvSpPr>
        <p:spPr/>
        <p:txBody>
          <a:bodyPr/>
          <a:lstStyle/>
          <a:p>
            <a:pPr>
              <a:defRPr/>
            </a:pPr>
            <a:r>
              <a:rPr lang="en-US" smtClean="0"/>
              <a:t>Kansas Department of Social and Rehabilitation Services - Agency Overview 2011  			          </a:t>
            </a:r>
            <a:fld id="{7D5D31E1-6009-4CA5-8479-9626BE82ABC6}" type="slidenum">
              <a:rPr lang="en-US" smtClean="0"/>
              <a:pPr>
                <a:defRPr/>
              </a:pPr>
              <a:t>10</a:t>
            </a:fld>
            <a:endParaRPr lang="en-US" smtClean="0"/>
          </a:p>
          <a:p>
            <a:pPr>
              <a:defRPr/>
            </a:pPr>
            <a:endParaRPr lang="en-US" dirty="0"/>
          </a:p>
        </p:txBody>
      </p:sp>
    </p:spTree>
    <p:extLst>
      <p:ext uri="{BB962C8B-B14F-4D97-AF65-F5344CB8AC3E}">
        <p14:creationId xmlns:p14="http://schemas.microsoft.com/office/powerpoint/2010/main" val="1945741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28600"/>
            <a:ext cx="8229600" cy="914400"/>
          </a:xfrm>
        </p:spPr>
        <p:txBody>
          <a:bodyPr/>
          <a:lstStyle/>
          <a:p>
            <a:r>
              <a:rPr lang="en-US" sz="3200" b="1" dirty="0" smtClean="0">
                <a:latin typeface="Futura Lt BT" pitchFamily="34" charset="0"/>
              </a:rPr>
              <a:t>Addiction and Prevention Services	</a:t>
            </a:r>
          </a:p>
        </p:txBody>
      </p:sp>
      <p:sp>
        <p:nvSpPr>
          <p:cNvPr id="7171" name="Content Placeholder 2"/>
          <p:cNvSpPr>
            <a:spLocks noGrp="1"/>
          </p:cNvSpPr>
          <p:nvPr>
            <p:ph idx="1"/>
          </p:nvPr>
        </p:nvSpPr>
        <p:spPr>
          <a:xfrm>
            <a:off x="381000" y="1676400"/>
            <a:ext cx="8229600" cy="4525963"/>
          </a:xfrm>
        </p:spPr>
        <p:txBody>
          <a:bodyPr/>
          <a:lstStyle/>
          <a:p>
            <a:r>
              <a:rPr lang="en-US" sz="2800" dirty="0" smtClean="0">
                <a:latin typeface="Futura Lt BT" pitchFamily="34" charset="0"/>
              </a:rPr>
              <a:t>Substance Use Disorders</a:t>
            </a:r>
          </a:p>
          <a:p>
            <a:pPr lvl="1">
              <a:buFont typeface="Wingdings" pitchFamily="2" charset="2"/>
              <a:buChar char="§"/>
            </a:pPr>
            <a:r>
              <a:rPr lang="en-US" sz="2000" dirty="0" smtClean="0">
                <a:latin typeface="Futura Lt BT" pitchFamily="34" charset="0"/>
              </a:rPr>
              <a:t>Prevention</a:t>
            </a:r>
          </a:p>
          <a:p>
            <a:pPr lvl="2">
              <a:buFont typeface="Wingdings" pitchFamily="2" charset="2"/>
              <a:buChar char="§"/>
            </a:pPr>
            <a:r>
              <a:rPr lang="en-US" sz="1600" dirty="0" smtClean="0">
                <a:latin typeface="Futura Lt BT" pitchFamily="34" charset="0"/>
              </a:rPr>
              <a:t>Reduce underage drinking</a:t>
            </a:r>
          </a:p>
          <a:p>
            <a:pPr lvl="2">
              <a:buFont typeface="Wingdings" pitchFamily="2" charset="2"/>
              <a:buChar char="§"/>
            </a:pPr>
            <a:r>
              <a:rPr lang="en-US" sz="1600" dirty="0" smtClean="0">
                <a:latin typeface="Futura Lt BT" pitchFamily="34" charset="0"/>
              </a:rPr>
              <a:t>Reduce underage access to tobacco (Synar amendment)</a:t>
            </a:r>
          </a:p>
          <a:p>
            <a:pPr lvl="2">
              <a:buFont typeface="Wingdings" pitchFamily="2" charset="2"/>
              <a:buChar char="§"/>
            </a:pPr>
            <a:r>
              <a:rPr lang="en-US" sz="1600" dirty="0" smtClean="0">
                <a:latin typeface="Futura Lt BT" pitchFamily="34" charset="0"/>
              </a:rPr>
              <a:t>13 Regional prevention Centers work</a:t>
            </a:r>
          </a:p>
          <a:p>
            <a:pPr lvl="1">
              <a:buFont typeface="Wingdings" pitchFamily="2" charset="2"/>
              <a:buChar char="§"/>
            </a:pPr>
            <a:r>
              <a:rPr lang="en-US" sz="2000" dirty="0" smtClean="0">
                <a:latin typeface="Futura Lt BT" pitchFamily="34" charset="0"/>
              </a:rPr>
              <a:t>Treatment</a:t>
            </a:r>
          </a:p>
          <a:p>
            <a:pPr lvl="2">
              <a:buFont typeface="Wingdings" pitchFamily="2" charset="2"/>
              <a:buChar char="§"/>
            </a:pPr>
            <a:r>
              <a:rPr lang="en-US" sz="1600" dirty="0" smtClean="0">
                <a:latin typeface="Futura Lt BT" pitchFamily="34" charset="0"/>
              </a:rPr>
              <a:t>Managed Care</a:t>
            </a:r>
          </a:p>
          <a:p>
            <a:pPr lvl="2">
              <a:buFont typeface="Wingdings" pitchFamily="2" charset="2"/>
              <a:buChar char="§"/>
            </a:pPr>
            <a:r>
              <a:rPr lang="en-US" sz="1600" dirty="0" smtClean="0">
                <a:latin typeface="Futura Lt BT" pitchFamily="34" charset="0"/>
              </a:rPr>
              <a:t>Block grant and Medicaid funds</a:t>
            </a:r>
          </a:p>
          <a:p>
            <a:pPr lvl="2">
              <a:buFont typeface="Wingdings" pitchFamily="2" charset="2"/>
              <a:buChar char="§"/>
            </a:pPr>
            <a:r>
              <a:rPr lang="en-US" sz="1600" dirty="0" smtClean="0">
                <a:latin typeface="Futura Lt BT" pitchFamily="34" charset="0"/>
              </a:rPr>
              <a:t>4</a:t>
            </a:r>
            <a:r>
              <a:rPr lang="en-US" sz="1600" baseline="30000" dirty="0" smtClean="0">
                <a:latin typeface="Futura Lt BT" pitchFamily="34" charset="0"/>
              </a:rPr>
              <a:t>th</a:t>
            </a:r>
            <a:r>
              <a:rPr lang="en-US" sz="1600" dirty="0" smtClean="0">
                <a:latin typeface="Futura Lt BT" pitchFamily="34" charset="0"/>
              </a:rPr>
              <a:t> time DUI program (KDOC MOU)</a:t>
            </a:r>
          </a:p>
          <a:p>
            <a:pPr>
              <a:buFont typeface="Wingdings" pitchFamily="2" charset="2"/>
              <a:buChar char="§"/>
            </a:pPr>
            <a:r>
              <a:rPr lang="en-US" sz="2400" dirty="0" smtClean="0">
                <a:latin typeface="Futura Lt BT" pitchFamily="34" charset="0"/>
              </a:rPr>
              <a:t>Problem and Pathological Gambling</a:t>
            </a:r>
          </a:p>
          <a:p>
            <a:pPr lvl="1">
              <a:buFont typeface="Wingdings" pitchFamily="2" charset="2"/>
              <a:buChar char="§"/>
            </a:pPr>
            <a:r>
              <a:rPr lang="en-US" sz="2000" dirty="0" smtClean="0">
                <a:latin typeface="Futura Lt BT" pitchFamily="34" charset="0"/>
              </a:rPr>
              <a:t>Problem Gambling and Addiction Fund</a:t>
            </a:r>
          </a:p>
          <a:p>
            <a:pPr lvl="2">
              <a:buFont typeface="Wingdings" pitchFamily="2" charset="2"/>
              <a:buChar char="§"/>
            </a:pPr>
            <a:r>
              <a:rPr lang="en-US" sz="1600" dirty="0" smtClean="0">
                <a:latin typeface="Futura Lt BT" pitchFamily="34" charset="0"/>
              </a:rPr>
              <a:t>Problem Gambling Treatment</a:t>
            </a:r>
          </a:p>
          <a:p>
            <a:pPr lvl="2">
              <a:buFont typeface="Wingdings" pitchFamily="2" charset="2"/>
              <a:buChar char="§"/>
            </a:pPr>
            <a:r>
              <a:rPr lang="en-US" sz="1600" dirty="0" smtClean="0">
                <a:latin typeface="Futura Lt BT" pitchFamily="34" charset="0"/>
              </a:rPr>
              <a:t>“Other Addiction” Services gaps</a:t>
            </a:r>
            <a:endParaRPr lang="en-US" dirty="0" smtClean="0">
              <a:latin typeface="Futura Lt BT" pitchFamily="34" charset="0"/>
            </a:endParaRPr>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D67100F9-2C14-47F9-83DA-7AD5416D8D5C}" type="slidenum">
              <a:rPr lang="en-US" smtClean="0">
                <a:latin typeface="Futura Lt BT" pitchFamily="34" charset="0"/>
              </a:rPr>
              <a:pPr>
                <a:defRPr/>
              </a:pPr>
              <a:t>11</a:t>
            </a:fld>
            <a:endParaRPr lang="en-US" dirty="0">
              <a:latin typeface="Futura Lt BT" pitchFamily="34" charset="0"/>
            </a:endParaRPr>
          </a:p>
        </p:txBody>
      </p:sp>
      <p:sp>
        <p:nvSpPr>
          <p:cNvPr id="7173" name="TextBox 5"/>
          <p:cNvSpPr txBox="1">
            <a:spLocks noChangeArrowheads="1"/>
          </p:cNvSpPr>
          <p:nvPr/>
        </p:nvSpPr>
        <p:spPr bwMode="auto">
          <a:xfrm>
            <a:off x="381000" y="990600"/>
            <a:ext cx="8229600" cy="338554"/>
          </a:xfrm>
          <a:prstGeom prst="rect">
            <a:avLst/>
          </a:prstGeom>
          <a:noFill/>
          <a:ln w="9525">
            <a:noFill/>
            <a:miter lim="800000"/>
            <a:headEnd/>
            <a:tailEnd/>
          </a:ln>
        </p:spPr>
        <p:txBody>
          <a:bodyPr>
            <a:spAutoFit/>
          </a:bodyPr>
          <a:lstStyle/>
          <a:p>
            <a:pPr algn="ctr"/>
            <a:r>
              <a:rPr lang="en-US" sz="1600" i="1" dirty="0" smtClean="0">
                <a:latin typeface="Futura Lt BT" pitchFamily="34" charset="0"/>
              </a:rPr>
              <a:t>Partnering to Promote Prevention and Recovery in Kansas Communities</a:t>
            </a:r>
            <a:endParaRPr lang="en-US" sz="1600" i="1" dirty="0">
              <a:latin typeface="Futura Lt BT" pitchFamily="34" charset="0"/>
            </a:endParaRPr>
          </a:p>
        </p:txBody>
      </p:sp>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715962"/>
          </a:xfrm>
        </p:spPr>
        <p:txBody>
          <a:bodyPr/>
          <a:lstStyle/>
          <a:p>
            <a:r>
              <a:rPr lang="en-US" sz="3200" b="1" dirty="0" smtClean="0">
                <a:latin typeface="Futura Lt BT" pitchFamily="34" charset="0"/>
              </a:rPr>
              <a:t>Mental Health Services	</a:t>
            </a:r>
          </a:p>
        </p:txBody>
      </p:sp>
      <p:sp>
        <p:nvSpPr>
          <p:cNvPr id="8195" name="Content Placeholder 2"/>
          <p:cNvSpPr>
            <a:spLocks noGrp="1"/>
          </p:cNvSpPr>
          <p:nvPr>
            <p:ph idx="1"/>
          </p:nvPr>
        </p:nvSpPr>
        <p:spPr>
          <a:xfrm>
            <a:off x="533400" y="1676400"/>
            <a:ext cx="8305800" cy="4800600"/>
          </a:xfrm>
        </p:spPr>
        <p:txBody>
          <a:bodyPr/>
          <a:lstStyle/>
          <a:p>
            <a:pPr marL="0" marR="0">
              <a:spcBef>
                <a:spcPts val="0"/>
              </a:spcBef>
              <a:spcAft>
                <a:spcPts val="525"/>
              </a:spcAft>
              <a:buFont typeface="Wingdings" pitchFamily="2" charset="2"/>
              <a:buChar char="§"/>
            </a:pPr>
            <a:r>
              <a:rPr lang="en-US" sz="1800" dirty="0" smtClean="0">
                <a:solidFill>
                  <a:srgbClr val="000000"/>
                </a:solidFill>
                <a:latin typeface="Futura Lt BT"/>
                <a:ea typeface="Calibri"/>
              </a:rPr>
              <a:t>Community Mental Health Center Grants</a:t>
            </a:r>
            <a:endParaRPr lang="en-US" sz="1800" dirty="0" smtClean="0">
              <a:latin typeface="Futura Lt BT"/>
              <a:ea typeface="Calibri"/>
            </a:endParaRPr>
          </a:p>
          <a:p>
            <a:pPr lvl="1">
              <a:spcBef>
                <a:spcPts val="0"/>
              </a:spcBef>
              <a:spcAft>
                <a:spcPts val="525"/>
              </a:spcAft>
              <a:buFont typeface="Wingdings"/>
              <a:buChar char=""/>
            </a:pPr>
            <a:r>
              <a:rPr lang="en-US" sz="1400" dirty="0" smtClean="0">
                <a:solidFill>
                  <a:srgbClr val="000000"/>
                </a:solidFill>
                <a:latin typeface="Futura Lt BT"/>
                <a:ea typeface="Calibri"/>
              </a:rPr>
              <a:t>Support CMHC infrastructure (e.g., 24 hour crisis response)</a:t>
            </a:r>
            <a:endParaRPr lang="en-US" sz="1400" dirty="0" smtClean="0">
              <a:latin typeface="Futura Lt BT"/>
              <a:ea typeface="Calibri"/>
            </a:endParaRPr>
          </a:p>
          <a:p>
            <a:pPr lvl="1">
              <a:spcBef>
                <a:spcPts val="0"/>
              </a:spcBef>
              <a:spcAft>
                <a:spcPts val="525"/>
              </a:spcAft>
              <a:buFont typeface="Wingdings"/>
              <a:buChar char=""/>
            </a:pPr>
            <a:r>
              <a:rPr lang="en-US" sz="1400" dirty="0" smtClean="0">
                <a:solidFill>
                  <a:srgbClr val="000000"/>
                </a:solidFill>
                <a:latin typeface="Futura Lt BT"/>
                <a:ea typeface="Calibri"/>
              </a:rPr>
              <a:t>Serve people without the means to pay for treatment</a:t>
            </a:r>
            <a:endParaRPr lang="en-US" sz="1400" dirty="0" smtClean="0">
              <a:latin typeface="Futura Lt BT"/>
              <a:ea typeface="Calibri"/>
            </a:endParaRPr>
          </a:p>
          <a:p>
            <a:pPr lvl="0">
              <a:spcBef>
                <a:spcPts val="0"/>
              </a:spcBef>
              <a:spcAft>
                <a:spcPts val="525"/>
              </a:spcAft>
              <a:buFont typeface="Wingdings" pitchFamily="2" charset="2"/>
              <a:buChar char="§"/>
            </a:pPr>
            <a:r>
              <a:rPr lang="en-US" sz="1800" dirty="0" smtClean="0">
                <a:solidFill>
                  <a:srgbClr val="000000"/>
                </a:solidFill>
                <a:latin typeface="Futura Lt BT"/>
                <a:ea typeface="Calibri"/>
              </a:rPr>
              <a:t>Medicaid Mental Health Managed Care</a:t>
            </a:r>
            <a:endParaRPr lang="en-US" sz="1800" dirty="0" smtClean="0">
              <a:latin typeface="Futura Lt BT"/>
              <a:ea typeface="Calibri"/>
            </a:endParaRPr>
          </a:p>
          <a:p>
            <a:pPr lvl="1">
              <a:spcBef>
                <a:spcPts val="0"/>
              </a:spcBef>
              <a:spcAft>
                <a:spcPts val="0"/>
              </a:spcAft>
              <a:buFont typeface="Wingdings"/>
              <a:buChar char=""/>
            </a:pPr>
            <a:r>
              <a:rPr lang="en-US" sz="1400" dirty="0" smtClean="0">
                <a:latin typeface="Futura Lt BT"/>
                <a:ea typeface="Calibri"/>
                <a:cs typeface="Times New Roman"/>
              </a:rPr>
              <a:t>Serve All Kansans on Medicaid </a:t>
            </a:r>
          </a:p>
          <a:p>
            <a:pPr lvl="1">
              <a:spcBef>
                <a:spcPts val="0"/>
              </a:spcBef>
              <a:spcAft>
                <a:spcPts val="0"/>
              </a:spcAft>
              <a:buFont typeface="Wingdings"/>
              <a:buChar char=""/>
            </a:pPr>
            <a:r>
              <a:rPr lang="en-US" sz="1400" dirty="0" smtClean="0">
                <a:latin typeface="Futura Lt BT"/>
                <a:ea typeface="Calibri"/>
                <a:cs typeface="Times New Roman"/>
              </a:rPr>
              <a:t>HCBS Waiver for Children with a serious emotional disturbance</a:t>
            </a:r>
            <a:r>
              <a:rPr lang="en-US" sz="1400" dirty="0" smtClean="0">
                <a:solidFill>
                  <a:srgbClr val="000000"/>
                </a:solidFill>
                <a:latin typeface="Futura Lt BT"/>
                <a:ea typeface="Calibri"/>
              </a:rPr>
              <a:t> </a:t>
            </a:r>
            <a:endParaRPr lang="en-US" sz="1400" dirty="0" smtClean="0">
              <a:latin typeface="Futura Lt BT"/>
              <a:ea typeface="Calibri"/>
            </a:endParaRPr>
          </a:p>
          <a:p>
            <a:pPr marL="0" marR="0">
              <a:spcBef>
                <a:spcPts val="0"/>
              </a:spcBef>
              <a:spcAft>
                <a:spcPts val="525"/>
              </a:spcAft>
              <a:buFont typeface="Wingdings" pitchFamily="2" charset="2"/>
              <a:buChar char="§"/>
            </a:pPr>
            <a:r>
              <a:rPr lang="en-US" sz="1800" dirty="0" smtClean="0">
                <a:solidFill>
                  <a:srgbClr val="000000"/>
                </a:solidFill>
                <a:latin typeface="Futura Lt BT"/>
                <a:ea typeface="Calibri"/>
              </a:rPr>
              <a:t>In-patient and Residential Treatment</a:t>
            </a:r>
            <a:endParaRPr lang="en-US" sz="1800" dirty="0" smtClean="0">
              <a:latin typeface="Futura Lt BT"/>
              <a:ea typeface="Calibri"/>
            </a:endParaRPr>
          </a:p>
          <a:p>
            <a:pPr lvl="1">
              <a:spcBef>
                <a:spcPts val="0"/>
              </a:spcBef>
              <a:spcAft>
                <a:spcPts val="525"/>
              </a:spcAft>
              <a:buFont typeface="Wingdings"/>
              <a:buChar char=""/>
            </a:pPr>
            <a:r>
              <a:rPr lang="en-US" sz="1400" dirty="0" smtClean="0">
                <a:solidFill>
                  <a:srgbClr val="000000"/>
                </a:solidFill>
                <a:latin typeface="Futura Lt BT"/>
                <a:ea typeface="Calibri"/>
              </a:rPr>
              <a:t>Psychiatric Residential Treatment Facilities: Residential treatment for children with a serious emotional disturbance</a:t>
            </a:r>
          </a:p>
          <a:p>
            <a:pPr lvl="1">
              <a:spcBef>
                <a:spcPts val="0"/>
              </a:spcBef>
              <a:spcAft>
                <a:spcPts val="525"/>
              </a:spcAft>
              <a:buFont typeface="Wingdings"/>
              <a:buChar char=""/>
            </a:pPr>
            <a:r>
              <a:rPr lang="en-US" sz="1400" dirty="0" smtClean="0">
                <a:solidFill>
                  <a:srgbClr val="000000"/>
                </a:solidFill>
                <a:latin typeface="Futura Lt BT"/>
                <a:ea typeface="Calibri"/>
              </a:rPr>
              <a:t>Community Hospitals: An alternative to state mental health hospitals for all children and some adults</a:t>
            </a:r>
          </a:p>
          <a:p>
            <a:pPr lvl="0">
              <a:spcBef>
                <a:spcPts val="0"/>
              </a:spcBef>
              <a:spcAft>
                <a:spcPts val="525"/>
              </a:spcAft>
              <a:buFont typeface="Wingdings"/>
              <a:buChar char=""/>
            </a:pPr>
            <a:r>
              <a:rPr lang="en-US" sz="1800" dirty="0" smtClean="0">
                <a:solidFill>
                  <a:srgbClr val="000000"/>
                </a:solidFill>
                <a:latin typeface="Futura Lt BT"/>
                <a:ea typeface="Calibri"/>
              </a:rPr>
              <a:t>Nursing Facilities for Mental Health </a:t>
            </a:r>
            <a:endParaRPr lang="en-US" sz="1800" dirty="0" smtClean="0">
              <a:latin typeface="Futura Lt BT"/>
              <a:ea typeface="Calibri"/>
            </a:endParaRPr>
          </a:p>
          <a:p>
            <a:pPr lvl="1">
              <a:spcBef>
                <a:spcPts val="0"/>
              </a:spcBef>
              <a:spcAft>
                <a:spcPts val="525"/>
              </a:spcAft>
              <a:buFont typeface="Wingdings"/>
              <a:buChar char=""/>
            </a:pPr>
            <a:r>
              <a:rPr lang="en-US" sz="1400" dirty="0" smtClean="0">
                <a:solidFill>
                  <a:srgbClr val="000000"/>
                </a:solidFill>
                <a:latin typeface="Futura Lt BT"/>
                <a:ea typeface="Calibri"/>
              </a:rPr>
              <a:t>Residential treatment for adults with severe and persistent mental illness</a:t>
            </a:r>
            <a:endParaRPr lang="en-US" sz="1400" dirty="0" smtClean="0">
              <a:latin typeface="Futura Lt BT"/>
              <a:ea typeface="Calibri"/>
            </a:endParaRPr>
          </a:p>
          <a:p>
            <a:pPr lvl="0">
              <a:spcBef>
                <a:spcPts val="0"/>
              </a:spcBef>
              <a:spcAft>
                <a:spcPts val="525"/>
              </a:spcAft>
              <a:buFont typeface="Wingdings"/>
              <a:buChar char=""/>
            </a:pPr>
            <a:r>
              <a:rPr lang="en-US" sz="1800" dirty="0" smtClean="0">
                <a:latin typeface="Futura Lt BT"/>
                <a:ea typeface="Calibri"/>
                <a:cs typeface="Times New Roman"/>
              </a:rPr>
              <a:t>Consumer run and consumer support groups</a:t>
            </a:r>
          </a:p>
          <a:p>
            <a:pPr lvl="1">
              <a:spcBef>
                <a:spcPts val="0"/>
              </a:spcBef>
              <a:spcAft>
                <a:spcPts val="0"/>
              </a:spcAft>
              <a:buFont typeface="Wingdings"/>
              <a:buChar char=""/>
            </a:pPr>
            <a:r>
              <a:rPr lang="en-US" sz="1400" dirty="0" smtClean="0">
                <a:latin typeface="Futura Lt BT"/>
                <a:ea typeface="Calibri"/>
                <a:cs typeface="Times New Roman"/>
              </a:rPr>
              <a:t>Consumer Run Organizations and Consumer Advisory Council</a:t>
            </a:r>
          </a:p>
          <a:p>
            <a:pPr lvl="1">
              <a:spcBef>
                <a:spcPts val="0"/>
              </a:spcBef>
              <a:spcAft>
                <a:spcPts val="0"/>
              </a:spcAft>
              <a:buFont typeface="Wingdings"/>
              <a:buChar char=""/>
            </a:pPr>
            <a:r>
              <a:rPr lang="en-US" sz="1400" dirty="0" smtClean="0">
                <a:latin typeface="Futura Lt BT"/>
                <a:ea typeface="Calibri"/>
                <a:cs typeface="Times New Roman"/>
              </a:rPr>
              <a:t>NAMI and Keys for Networking</a:t>
            </a:r>
          </a:p>
          <a:p>
            <a:endParaRPr lang="en-US" sz="2800" dirty="0" smtClean="0">
              <a:latin typeface="Futura Lt BT" pitchFamily="34" charset="0"/>
            </a:endParaRPr>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C860FC93-8D7B-4543-8C40-FADBC1D929F0}" type="slidenum">
              <a:rPr lang="en-US" smtClean="0">
                <a:latin typeface="Futura Lt BT" pitchFamily="34" charset="0"/>
              </a:rPr>
              <a:pPr>
                <a:defRPr/>
              </a:pPr>
              <a:t>12</a:t>
            </a:fld>
            <a:endParaRPr lang="en-US" dirty="0">
              <a:latin typeface="Futura Lt BT" pitchFamily="34" charset="0"/>
            </a:endParaRPr>
          </a:p>
        </p:txBody>
      </p:sp>
      <p:sp>
        <p:nvSpPr>
          <p:cNvPr id="8197" name="TextBox 4"/>
          <p:cNvSpPr txBox="1">
            <a:spLocks noChangeArrowheads="1"/>
          </p:cNvSpPr>
          <p:nvPr/>
        </p:nvSpPr>
        <p:spPr bwMode="auto">
          <a:xfrm>
            <a:off x="381000" y="914400"/>
            <a:ext cx="7620000" cy="523220"/>
          </a:xfrm>
          <a:prstGeom prst="rect">
            <a:avLst/>
          </a:prstGeom>
          <a:noFill/>
          <a:ln w="9525">
            <a:noFill/>
            <a:miter lim="800000"/>
            <a:headEnd/>
            <a:tailEnd/>
          </a:ln>
        </p:spPr>
        <p:txBody>
          <a:bodyPr>
            <a:spAutoFit/>
          </a:bodyPr>
          <a:lstStyle/>
          <a:p>
            <a:pPr algn="ctr"/>
            <a:r>
              <a:rPr lang="en-US" sz="1400" i="1" dirty="0" smtClean="0"/>
              <a:t>Treatment and support for Kansans with mental illness that ensure they experience recovery and live successful lives in the community</a:t>
            </a:r>
            <a:endParaRPr lang="en-US" sz="1400" dirty="0"/>
          </a:p>
        </p:txBody>
      </p:sp>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81000" y="304800"/>
            <a:ext cx="8229600" cy="609600"/>
          </a:xfrm>
        </p:spPr>
        <p:txBody>
          <a:bodyPr/>
          <a:lstStyle/>
          <a:p>
            <a:r>
              <a:rPr lang="en-US" sz="3200" b="1" dirty="0" smtClean="0">
                <a:latin typeface="Futura Lt BT" pitchFamily="34" charset="0"/>
              </a:rPr>
              <a:t>State Mental Health Hospitals</a:t>
            </a:r>
          </a:p>
        </p:txBody>
      </p:sp>
      <p:sp>
        <p:nvSpPr>
          <p:cNvPr id="9219" name="Content Placeholder 2"/>
          <p:cNvSpPr>
            <a:spLocks noGrp="1"/>
          </p:cNvSpPr>
          <p:nvPr>
            <p:ph idx="1"/>
          </p:nvPr>
        </p:nvSpPr>
        <p:spPr>
          <a:xfrm>
            <a:off x="381000" y="1676400"/>
            <a:ext cx="8229600" cy="4525963"/>
          </a:xfrm>
        </p:spPr>
        <p:txBody>
          <a:bodyPr/>
          <a:lstStyle/>
          <a:p>
            <a:r>
              <a:rPr lang="en-US" sz="2800" dirty="0" smtClean="0">
                <a:latin typeface="Futura Lt BT" pitchFamily="34" charset="0"/>
              </a:rPr>
              <a:t>Osawatomie State Hospital</a:t>
            </a:r>
          </a:p>
          <a:p>
            <a:pPr lvl="1">
              <a:buFont typeface="Wingdings" pitchFamily="2" charset="2"/>
              <a:buChar char="§"/>
            </a:pPr>
            <a:r>
              <a:rPr lang="en-US" sz="2000" dirty="0" smtClean="0">
                <a:latin typeface="Futura Lt BT" pitchFamily="34" charset="0"/>
              </a:rPr>
              <a:t>Provides acute inpatient treatment for adults with mental illness.</a:t>
            </a:r>
          </a:p>
          <a:p>
            <a:pPr lvl="1">
              <a:spcAft>
                <a:spcPts val="600"/>
              </a:spcAft>
              <a:buFont typeface="Wingdings" pitchFamily="2" charset="2"/>
              <a:buChar char="§"/>
            </a:pPr>
            <a:r>
              <a:rPr lang="en-US" sz="2000" dirty="0" smtClean="0">
                <a:latin typeface="Futura Lt BT" pitchFamily="34" charset="0"/>
              </a:rPr>
              <a:t>SPTP Transition Program</a:t>
            </a:r>
          </a:p>
          <a:p>
            <a:r>
              <a:rPr lang="en-US" sz="2800" dirty="0" smtClean="0">
                <a:latin typeface="Futura Lt BT" pitchFamily="34" charset="0"/>
              </a:rPr>
              <a:t>Rainbow Mental Health Facility</a:t>
            </a:r>
          </a:p>
          <a:p>
            <a:pPr lvl="1">
              <a:lnSpc>
                <a:spcPct val="90000"/>
              </a:lnSpc>
              <a:spcAft>
                <a:spcPts val="600"/>
              </a:spcAft>
              <a:buFont typeface="Wingdings" pitchFamily="2" charset="2"/>
              <a:buChar char="§"/>
            </a:pPr>
            <a:r>
              <a:rPr lang="en-US" sz="2000" dirty="0" smtClean="0">
                <a:latin typeface="Futura Lt BT" pitchFamily="34" charset="0"/>
              </a:rPr>
              <a:t>Provides primarily short-term, acute inpatient treatment for adults with mental illness  </a:t>
            </a:r>
          </a:p>
          <a:p>
            <a:r>
              <a:rPr lang="en-US" sz="2800" dirty="0" smtClean="0">
                <a:latin typeface="Futura Lt BT" pitchFamily="34" charset="0"/>
              </a:rPr>
              <a:t>Larned State Hospital</a:t>
            </a:r>
          </a:p>
          <a:p>
            <a:pPr lvl="1">
              <a:buFont typeface="Wingdings" pitchFamily="2" charset="2"/>
              <a:buChar char="§"/>
            </a:pPr>
            <a:r>
              <a:rPr lang="en-US" sz="2000" dirty="0" smtClean="0">
                <a:latin typeface="Futura Lt BT" pitchFamily="34" charset="0"/>
              </a:rPr>
              <a:t>Psychiatric Services Program - provides inpatient treatment to children, adolescents and adults</a:t>
            </a:r>
          </a:p>
          <a:p>
            <a:pPr lvl="1">
              <a:buFont typeface="Wingdings" pitchFamily="2" charset="2"/>
              <a:buChar char="§"/>
            </a:pPr>
            <a:r>
              <a:rPr lang="en-US" sz="2000" dirty="0" smtClean="0">
                <a:latin typeface="Futura Lt BT" pitchFamily="34" charset="0"/>
              </a:rPr>
              <a:t>State Security Program - provides evaluation, competency restoration and inpatient treatment for forensic patients </a:t>
            </a:r>
          </a:p>
          <a:p>
            <a:pPr lvl="1">
              <a:buFont typeface="Wingdings" pitchFamily="2" charset="2"/>
              <a:buChar char="§"/>
            </a:pPr>
            <a:r>
              <a:rPr lang="en-US" sz="2000" dirty="0" smtClean="0">
                <a:latin typeface="Futura Lt BT" pitchFamily="34" charset="0"/>
              </a:rPr>
              <a:t>Sex Predator Treatment Program </a:t>
            </a:r>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2AE3C1E1-62D1-4EB7-837D-4B3F2A634E1E}" type="slidenum">
              <a:rPr lang="en-US" smtClean="0">
                <a:latin typeface="Futura Lt BT" pitchFamily="34" charset="0"/>
              </a:rPr>
              <a:pPr>
                <a:defRPr/>
              </a:pPr>
              <a:t>13</a:t>
            </a:fld>
            <a:endParaRPr lang="en-US" dirty="0">
              <a:latin typeface="Futura Lt BT" pitchFamily="34" charset="0"/>
            </a:endParaRPr>
          </a:p>
        </p:txBody>
      </p:sp>
      <p:sp>
        <p:nvSpPr>
          <p:cNvPr id="9221" name="TextBox 4"/>
          <p:cNvSpPr txBox="1">
            <a:spLocks noChangeArrowheads="1"/>
          </p:cNvSpPr>
          <p:nvPr/>
        </p:nvSpPr>
        <p:spPr bwMode="auto">
          <a:xfrm>
            <a:off x="381000" y="990600"/>
            <a:ext cx="8229600" cy="584200"/>
          </a:xfrm>
          <a:prstGeom prst="rect">
            <a:avLst/>
          </a:prstGeom>
          <a:noFill/>
          <a:ln w="9525">
            <a:noFill/>
            <a:miter lim="800000"/>
            <a:headEnd/>
            <a:tailEnd/>
          </a:ln>
        </p:spPr>
        <p:txBody>
          <a:bodyPr>
            <a:spAutoFit/>
          </a:bodyPr>
          <a:lstStyle/>
          <a:p>
            <a:pPr algn="ctr"/>
            <a:r>
              <a:rPr lang="en-US" sz="1600" i="1" dirty="0">
                <a:latin typeface="Futura Lt BT" pitchFamily="34" charset="0"/>
              </a:rPr>
              <a:t>Inpatient psychiatric treatment for Kansans experiencing severe mental health symptoms determined a danger to themselves or others, and forensic mental health services</a:t>
            </a:r>
          </a:p>
        </p:txBody>
      </p:sp>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04536"/>
            <a:ext cx="8229600" cy="792162"/>
          </a:xfrm>
        </p:spPr>
        <p:txBody>
          <a:bodyPr/>
          <a:lstStyle/>
          <a:p>
            <a:r>
              <a:rPr lang="en-US" sz="3200" b="1" dirty="0" smtClean="0">
                <a:latin typeface="Futura Lt BT" pitchFamily="34" charset="0"/>
              </a:rPr>
              <a:t>Community Supports and Services</a:t>
            </a:r>
          </a:p>
        </p:txBody>
      </p:sp>
      <p:sp>
        <p:nvSpPr>
          <p:cNvPr id="10243" name="Content Placeholder 2"/>
          <p:cNvSpPr>
            <a:spLocks noGrp="1"/>
          </p:cNvSpPr>
          <p:nvPr>
            <p:ph idx="1"/>
          </p:nvPr>
        </p:nvSpPr>
        <p:spPr>
          <a:xfrm>
            <a:off x="304800" y="1447800"/>
            <a:ext cx="8534400" cy="5257800"/>
          </a:xfrm>
        </p:spPr>
        <p:txBody>
          <a:bodyPr/>
          <a:lstStyle/>
          <a:p>
            <a:r>
              <a:rPr lang="en-US" sz="2400" dirty="0" smtClean="0">
                <a:latin typeface="Futura Lt BT" pitchFamily="34" charset="0"/>
              </a:rPr>
              <a:t>Transition from facilities to the community</a:t>
            </a:r>
          </a:p>
          <a:p>
            <a:pPr lvl="1">
              <a:buFont typeface="Wingdings" pitchFamily="2" charset="2"/>
              <a:buChar char="§"/>
            </a:pPr>
            <a:r>
              <a:rPr lang="en-US" sz="1800" dirty="0" smtClean="0">
                <a:latin typeface="Futura Lt BT" pitchFamily="34" charset="0"/>
              </a:rPr>
              <a:t>Money Follows the Person grant</a:t>
            </a:r>
          </a:p>
          <a:p>
            <a:r>
              <a:rPr lang="en-US" sz="2400" dirty="0" smtClean="0">
                <a:latin typeface="Futura Lt BT" pitchFamily="34" charset="0"/>
              </a:rPr>
              <a:t>Medicaid waivers for home and community based services</a:t>
            </a:r>
          </a:p>
          <a:p>
            <a:pPr marL="690563" lvl="2" indent="-233363">
              <a:buFont typeface="Wingdings" pitchFamily="2" charset="2"/>
              <a:buChar char="§"/>
            </a:pPr>
            <a:r>
              <a:rPr lang="en-US" sz="1800" dirty="0" smtClean="0">
                <a:latin typeface="Futura Lt BT" pitchFamily="34" charset="0"/>
              </a:rPr>
              <a:t>Physical Disability Waiver</a:t>
            </a:r>
          </a:p>
          <a:p>
            <a:pPr marL="1085850" lvl="3" indent="-171450">
              <a:buFont typeface="Futura Lt BT" pitchFamily="34" charset="0"/>
              <a:buChar char="›"/>
            </a:pPr>
            <a:r>
              <a:rPr lang="en-US" sz="1300" dirty="0" smtClean="0">
                <a:latin typeface="Futura Lt BT" pitchFamily="34" charset="0"/>
              </a:rPr>
              <a:t>Serves individuals age 16-65 who would otherwise require institutionalization in a nursing facility</a:t>
            </a:r>
          </a:p>
          <a:p>
            <a:pPr marL="690563" lvl="2" indent="-233363">
              <a:buFont typeface="Wingdings" pitchFamily="2" charset="2"/>
              <a:buChar char="§"/>
            </a:pPr>
            <a:r>
              <a:rPr lang="en-US" sz="1800" dirty="0" smtClean="0">
                <a:latin typeface="Futura Lt BT" pitchFamily="34" charset="0"/>
              </a:rPr>
              <a:t>Mental Retardation/Developmental Disability Waiver</a:t>
            </a:r>
          </a:p>
          <a:p>
            <a:pPr marL="1085850" lvl="3" indent="-171450">
              <a:buFont typeface="Futura Lt BT" pitchFamily="34" charset="0"/>
              <a:buChar char="›"/>
            </a:pPr>
            <a:r>
              <a:rPr lang="en-US" sz="1300" dirty="0" smtClean="0">
                <a:latin typeface="Futura Lt BT" pitchFamily="34" charset="0"/>
              </a:rPr>
              <a:t>Provides community based services for individuals age 5 and up who otherwise would be eligible for placement in an intermediate care facility</a:t>
            </a:r>
          </a:p>
          <a:p>
            <a:pPr marL="690563" lvl="2" indent="-233363">
              <a:buFont typeface="Wingdings" pitchFamily="2" charset="2"/>
              <a:buChar char="§"/>
            </a:pPr>
            <a:r>
              <a:rPr lang="en-US" sz="1800" dirty="0" smtClean="0">
                <a:latin typeface="Futura Lt BT" pitchFamily="34" charset="0"/>
              </a:rPr>
              <a:t>Traumatic Brain Injury Waiver</a:t>
            </a:r>
          </a:p>
          <a:p>
            <a:pPr marL="1085850" lvl="3" indent="-171450">
              <a:buFont typeface="Futura Lt BT" pitchFamily="34" charset="0"/>
              <a:buChar char="›"/>
            </a:pPr>
            <a:r>
              <a:rPr lang="en-US" sz="1300" dirty="0" smtClean="0">
                <a:latin typeface="Futura Lt BT" pitchFamily="34" charset="0"/>
              </a:rPr>
              <a:t>Serves individuals age 16-64 who have a traumatically acquired, non-degenerative, structural brain injury</a:t>
            </a:r>
          </a:p>
          <a:p>
            <a:pPr marL="690563" lvl="2" indent="-233363">
              <a:buFont typeface="Wingdings" pitchFamily="2" charset="2"/>
              <a:buChar char="§"/>
            </a:pPr>
            <a:r>
              <a:rPr lang="en-US" sz="1800" dirty="0" smtClean="0">
                <a:latin typeface="Futura Lt BT" pitchFamily="34" charset="0"/>
              </a:rPr>
              <a:t>Technology Assisted Waiver</a:t>
            </a:r>
          </a:p>
          <a:p>
            <a:pPr marL="1085850" lvl="3" indent="-171450">
              <a:buFont typeface="Futura Lt BT" pitchFamily="34" charset="0"/>
              <a:buChar char="›"/>
            </a:pPr>
            <a:r>
              <a:rPr lang="en-US" sz="1300" dirty="0" smtClean="0">
                <a:latin typeface="Futura Lt BT" pitchFamily="34" charset="0"/>
              </a:rPr>
              <a:t>This program assists children, age 0-21 years who are chronically ill and medically fragile and dependent upon a life-sustaining medical device to compensate for loss of a vital body function</a:t>
            </a:r>
          </a:p>
          <a:p>
            <a:pPr marL="690563" lvl="2" indent="-233363">
              <a:buFont typeface="Wingdings" pitchFamily="2" charset="2"/>
              <a:buChar char="§"/>
            </a:pPr>
            <a:r>
              <a:rPr lang="en-US" sz="1800" dirty="0" smtClean="0">
                <a:latin typeface="Futura Lt BT" pitchFamily="34" charset="0"/>
              </a:rPr>
              <a:t>Autism Waiver</a:t>
            </a:r>
          </a:p>
          <a:p>
            <a:pPr marL="1085850" lvl="3" indent="-171450">
              <a:buFont typeface="Futura Lt BT" pitchFamily="34" charset="0"/>
              <a:buChar char="›"/>
            </a:pPr>
            <a:r>
              <a:rPr lang="en-US" sz="1300" dirty="0" smtClean="0">
                <a:latin typeface="Futura Lt BT" pitchFamily="34" charset="0"/>
              </a:rPr>
              <a:t>An early, intensive intervention service targeting children up to age 5 who would otherwise be served in a state mental health hospital</a:t>
            </a:r>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6C4B3373-155A-4099-8222-46B3986F83F0}" type="slidenum">
              <a:rPr lang="en-US" smtClean="0">
                <a:latin typeface="Futura Lt BT" pitchFamily="34" charset="0"/>
              </a:rPr>
              <a:pPr>
                <a:defRPr/>
              </a:pPr>
              <a:t>14</a:t>
            </a:fld>
            <a:endParaRPr lang="en-US" dirty="0">
              <a:latin typeface="Futura Lt BT" pitchFamily="34" charset="0"/>
            </a:endParaRPr>
          </a:p>
        </p:txBody>
      </p:sp>
      <p:sp>
        <p:nvSpPr>
          <p:cNvPr id="10245" name="TextBox 4"/>
          <p:cNvSpPr txBox="1">
            <a:spLocks noChangeArrowheads="1"/>
          </p:cNvSpPr>
          <p:nvPr/>
        </p:nvSpPr>
        <p:spPr bwMode="auto">
          <a:xfrm>
            <a:off x="381000" y="920498"/>
            <a:ext cx="8229600" cy="584200"/>
          </a:xfrm>
          <a:prstGeom prst="rect">
            <a:avLst/>
          </a:prstGeom>
          <a:noFill/>
          <a:ln w="9525">
            <a:noFill/>
            <a:miter lim="800000"/>
            <a:headEnd/>
            <a:tailEnd/>
          </a:ln>
        </p:spPr>
        <p:txBody>
          <a:bodyPr>
            <a:spAutoFit/>
          </a:bodyPr>
          <a:lstStyle/>
          <a:p>
            <a:pPr algn="ctr"/>
            <a:r>
              <a:rPr lang="en-US" sz="1600" i="1" dirty="0">
                <a:latin typeface="Futura Lt BT" pitchFamily="34" charset="0"/>
              </a:rPr>
              <a:t>Provide resources and support to help Kansans with disabilities </a:t>
            </a:r>
            <a:br>
              <a:rPr lang="en-US" sz="1600" i="1" dirty="0">
                <a:latin typeface="Futura Lt BT" pitchFamily="34" charset="0"/>
              </a:rPr>
            </a:br>
            <a:r>
              <a:rPr lang="en-US" sz="1600" i="1" dirty="0">
                <a:latin typeface="Futura Lt BT" pitchFamily="34" charset="0"/>
              </a:rPr>
              <a:t>live self-directed lives in their community</a:t>
            </a:r>
          </a:p>
        </p:txBody>
      </p:sp>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Waiver Waiting Lists </a:t>
            </a:r>
            <a:br>
              <a:rPr lang="en-US" sz="2800" b="1" dirty="0" smtClean="0"/>
            </a:br>
            <a:r>
              <a:rPr lang="en-US" sz="2000" dirty="0" smtClean="0"/>
              <a:t>as of January </a:t>
            </a:r>
            <a:r>
              <a:rPr lang="en-US" sz="2000" smtClean="0"/>
              <a:t>1, 2011</a:t>
            </a: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64583342"/>
              </p:ext>
            </p:extLst>
          </p:nvPr>
        </p:nvGraphicFramePr>
        <p:xfrm>
          <a:off x="457200" y="1447800"/>
          <a:ext cx="8229600" cy="4491668"/>
        </p:xfrm>
        <a:graphic>
          <a:graphicData uri="http://schemas.openxmlformats.org/drawingml/2006/table">
            <a:tbl>
              <a:tblPr firstRow="1" bandRow="1">
                <a:tableStyleId>{616DA210-FB5B-4158-B5E0-FEB733F419BA}</a:tableStyleId>
              </a:tblPr>
              <a:tblGrid>
                <a:gridCol w="3429000"/>
                <a:gridCol w="1219200"/>
                <a:gridCol w="1828800"/>
                <a:gridCol w="1752600"/>
              </a:tblGrid>
              <a:tr h="358205">
                <a:tc>
                  <a:txBody>
                    <a:bodyPr/>
                    <a:lstStyle/>
                    <a:p>
                      <a:pPr algn="l" fontAlgn="b"/>
                      <a:endParaRPr lang="en-US" sz="1400" b="0" i="0" u="none" strike="noStrike" dirty="0">
                        <a:solidFill>
                          <a:srgbClr val="000000"/>
                        </a:solidFill>
                        <a:effectLst/>
                        <a:latin typeface="Calibri"/>
                      </a:endParaRPr>
                    </a:p>
                  </a:txBody>
                  <a:tcPr marL="9525" marR="9525" marT="9525" marB="0" anchor="b">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endParaRPr lang="en-US" dirty="0"/>
                    </a:p>
                  </a:txBody>
                  <a:tcPr marL="9525" marR="9525" marT="9525" marB="0" anchor="b">
                    <a:lnL w="127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gridSpan="2">
                  <a:txBody>
                    <a:bodyPr/>
                    <a:lstStyle/>
                    <a:p>
                      <a:pPr algn="ctr" fontAlgn="b"/>
                      <a:r>
                        <a:rPr lang="en-US" sz="1400" u="none" strike="noStrike" dirty="0">
                          <a:effectLst/>
                        </a:rPr>
                        <a:t>Cost to Eliminate list </a:t>
                      </a:r>
                      <a:r>
                        <a:rPr lang="en-US" sz="1400" u="none" strike="noStrike" baseline="30000" dirty="0" smtClean="0">
                          <a:effectLst/>
                        </a:rPr>
                        <a:t>*</a:t>
                      </a:r>
                      <a:endParaRPr lang="en-US" sz="1400" b="1" i="0" u="none" strike="noStrike" dirty="0">
                        <a:solidFill>
                          <a:srgbClr val="000000"/>
                        </a:solidFill>
                        <a:effectLst/>
                        <a:latin typeface="Calibri"/>
                      </a:endParaRPr>
                    </a:p>
                  </a:txBody>
                  <a:tcPr marL="9525" marR="9525" marT="9525" marB="0" anchor="b">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hMerge="1">
                  <a:txBody>
                    <a:bodyPr/>
                    <a:lstStyle/>
                    <a:p>
                      <a:endParaRPr lang="en-US"/>
                    </a:p>
                  </a:txBody>
                  <a:tcPr/>
                </a:tc>
              </a:tr>
              <a:tr h="358205">
                <a:tc>
                  <a:txBody>
                    <a:bodyPr/>
                    <a:lstStyle/>
                    <a:p>
                      <a:pPr algn="l" fontAlgn="b"/>
                      <a:endParaRPr lang="en-US" sz="1400" b="0" i="0" u="none" strike="noStrike">
                        <a:solidFill>
                          <a:srgbClr val="000000"/>
                        </a:solidFill>
                        <a:effectLst/>
                        <a:latin typeface="Calibri"/>
                      </a:endParaRPr>
                    </a:p>
                  </a:txBody>
                  <a:tcPr marL="9525" marR="9525" marT="9525" marB="0" anchor="b">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sz="1400" b="1" u="none" strike="noStrike" dirty="0">
                          <a:effectLst/>
                        </a:rPr>
                        <a:t>People </a:t>
                      </a:r>
                      <a:r>
                        <a:rPr lang="en-US" sz="1400" b="1" u="none" strike="noStrike" dirty="0" smtClean="0">
                          <a:effectLst/>
                        </a:rPr>
                        <a:t>on Waiting </a:t>
                      </a:r>
                      <a:r>
                        <a:rPr lang="en-US" sz="1400" b="1" u="none" strike="noStrike" dirty="0">
                          <a:effectLst/>
                        </a:rPr>
                        <a:t>List</a:t>
                      </a:r>
                      <a:endParaRPr lang="en-US" sz="1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en-US" sz="1400" b="1" u="none" strike="noStrike" dirty="0">
                          <a:effectLst/>
                        </a:rPr>
                        <a:t>All Funds</a:t>
                      </a:r>
                      <a:endParaRPr lang="en-US" sz="1400" b="1" i="0" u="none" strike="noStrike" dirty="0">
                        <a:solidFill>
                          <a:srgbClr val="000000"/>
                        </a:solidFill>
                        <a:effectLst/>
                        <a:latin typeface="Calibri"/>
                      </a:endParaRPr>
                    </a:p>
                  </a:txBody>
                  <a:tcPr marL="9525" marR="9525" marT="9525" marB="0" anchor="b"/>
                </a:tc>
                <a:tc>
                  <a:txBody>
                    <a:bodyPr/>
                    <a:lstStyle/>
                    <a:p>
                      <a:pPr algn="ctr" fontAlgn="b"/>
                      <a:r>
                        <a:rPr lang="en-US" sz="1400" b="1" u="none" strike="noStrike" dirty="0">
                          <a:effectLst/>
                        </a:rPr>
                        <a:t>SGF</a:t>
                      </a:r>
                      <a:endParaRPr lang="en-US" sz="1400" b="1" i="0" u="none" strike="noStrike" dirty="0">
                        <a:solidFill>
                          <a:srgbClr val="000000"/>
                        </a:solidFill>
                        <a:effectLst/>
                        <a:latin typeface="Calibri"/>
                      </a:endParaRPr>
                    </a:p>
                  </a:txBody>
                  <a:tcPr marL="9525" marR="9525" marT="9525" marB="0" anchor="b">
                    <a:lnR w="38100" cap="flat" cmpd="sng" algn="ctr">
                      <a:solidFill>
                        <a:schemeClr val="tx1"/>
                      </a:solidFill>
                      <a:prstDash val="solid"/>
                      <a:round/>
                      <a:headEnd type="none" w="med" len="med"/>
                      <a:tailEnd type="none" w="med" len="med"/>
                    </a:lnR>
                  </a:tcPr>
                </a:tc>
              </a:tr>
              <a:tr h="358205">
                <a:tc>
                  <a:txBody>
                    <a:bodyPr/>
                    <a:lstStyle/>
                    <a:p>
                      <a:pPr algn="l" fontAlgn="b"/>
                      <a:r>
                        <a:rPr lang="en-US" sz="1400" u="none" strike="noStrike" dirty="0" smtClean="0">
                          <a:effectLst/>
                        </a:rPr>
                        <a:t>  Physical </a:t>
                      </a:r>
                      <a:r>
                        <a:rPr lang="en-US" sz="1400" u="none" strike="noStrike" dirty="0">
                          <a:effectLst/>
                        </a:rPr>
                        <a:t>Disability (PD) Waiver</a:t>
                      </a:r>
                      <a:endParaRPr lang="en-US" sz="1400" b="0" i="0" u="none" strike="noStrike" dirty="0">
                        <a:solidFill>
                          <a:srgbClr val="000000"/>
                        </a:solidFill>
                        <a:effectLst/>
                        <a:latin typeface="Calibri"/>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1400" u="none" strike="noStrike" dirty="0">
                          <a:effectLst/>
                        </a:rPr>
                        <a:t>             2,771 </a:t>
                      </a:r>
                      <a:endParaRPr lang="en-US" sz="14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r" fontAlgn="b"/>
                      <a:r>
                        <a:rPr lang="en-US" sz="1400" u="none" strike="noStrike" dirty="0">
                          <a:effectLst/>
                        </a:rPr>
                        <a:t> $          56,894,172 </a:t>
                      </a:r>
                      <a:endParaRPr lang="en-US" sz="1400" b="0" i="0" u="none" strike="noStrike" dirty="0">
                        <a:solidFill>
                          <a:srgbClr val="000000"/>
                        </a:solidFill>
                        <a:effectLst/>
                        <a:latin typeface="Calibri"/>
                      </a:endParaRPr>
                    </a:p>
                  </a:txBody>
                  <a:tcPr marL="9525" marR="9525" marT="9525" marB="0" anchor="ctr"/>
                </a:tc>
                <a:tc>
                  <a:txBody>
                    <a:bodyPr/>
                    <a:lstStyle/>
                    <a:p>
                      <a:pPr algn="r" fontAlgn="b"/>
                      <a:r>
                        <a:rPr lang="en-US" sz="1400" u="none" strike="noStrike" dirty="0">
                          <a:effectLst/>
                        </a:rPr>
                        <a:t> $            24,214,160 </a:t>
                      </a:r>
                      <a:endParaRPr lang="en-US" sz="1400" b="0" i="0" u="none" strike="noStrike" dirty="0">
                        <a:solidFill>
                          <a:srgbClr val="000000"/>
                        </a:solidFill>
                        <a:effectLst/>
                        <a:latin typeface="Calibri"/>
                      </a:endParaRPr>
                    </a:p>
                  </a:txBody>
                  <a:tcPr marL="9525" marR="9525" marT="9525" marB="0" anchor="ctr">
                    <a:lnR w="38100" cap="flat" cmpd="sng" algn="ctr">
                      <a:solidFill>
                        <a:schemeClr val="tx1"/>
                      </a:solidFill>
                      <a:prstDash val="solid"/>
                      <a:round/>
                      <a:headEnd type="none" w="med" len="med"/>
                      <a:tailEnd type="none" w="med" len="med"/>
                    </a:lnR>
                  </a:tcPr>
                </a:tc>
              </a:tr>
              <a:tr h="421381">
                <a:tc>
                  <a:txBody>
                    <a:bodyPr/>
                    <a:lstStyle/>
                    <a:p>
                      <a:pPr algn="l" fontAlgn="b"/>
                      <a:r>
                        <a:rPr lang="en-US" sz="1400" u="none" strike="noStrike" dirty="0" smtClean="0">
                          <a:effectLst/>
                        </a:rPr>
                        <a:t>  Developmental </a:t>
                      </a:r>
                      <a:r>
                        <a:rPr lang="en-US" sz="1400" u="none" strike="noStrike" dirty="0">
                          <a:effectLst/>
                        </a:rPr>
                        <a:t>Disability (DD) Waiver </a:t>
                      </a:r>
                      <a:r>
                        <a:rPr lang="en-US" sz="1400" u="none" strike="noStrike" baseline="30000" dirty="0" smtClean="0">
                          <a:effectLst/>
                        </a:rPr>
                        <a:t>**</a:t>
                      </a:r>
                      <a:endParaRPr lang="en-US" sz="1400" b="0" i="0" u="none" strike="noStrike" dirty="0">
                        <a:solidFill>
                          <a:srgbClr val="000000"/>
                        </a:solidFill>
                        <a:effectLst/>
                        <a:latin typeface="Calibri"/>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1400" u="none" strike="noStrike" dirty="0">
                          <a:effectLst/>
                        </a:rPr>
                        <a:t>             3,391 </a:t>
                      </a:r>
                      <a:endParaRPr lang="en-US" sz="14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r" fontAlgn="b"/>
                      <a:r>
                        <a:rPr lang="en-US" sz="1400" u="none" strike="noStrike" dirty="0">
                          <a:effectLst/>
                        </a:rPr>
                        <a:t> $        114,364,653 </a:t>
                      </a:r>
                      <a:endParaRPr lang="en-US" sz="1400" b="0" i="0" u="none" strike="noStrike" dirty="0">
                        <a:solidFill>
                          <a:srgbClr val="000000"/>
                        </a:solidFill>
                        <a:effectLst/>
                        <a:latin typeface="Calibri"/>
                      </a:endParaRPr>
                    </a:p>
                  </a:txBody>
                  <a:tcPr marL="9525" marR="9525" marT="9525" marB="0" anchor="ctr"/>
                </a:tc>
                <a:tc>
                  <a:txBody>
                    <a:bodyPr/>
                    <a:lstStyle/>
                    <a:p>
                      <a:pPr algn="r" fontAlgn="b"/>
                      <a:r>
                        <a:rPr lang="en-US" sz="1400" u="none" strike="noStrike">
                          <a:effectLst/>
                        </a:rPr>
                        <a:t> $            48,673,596 </a:t>
                      </a:r>
                      <a:endParaRPr lang="en-US" sz="1400" b="0" i="0" u="none" strike="noStrike">
                        <a:solidFill>
                          <a:srgbClr val="000000"/>
                        </a:solidFill>
                        <a:effectLst/>
                        <a:latin typeface="Calibri"/>
                      </a:endParaRPr>
                    </a:p>
                  </a:txBody>
                  <a:tcPr marL="9525" marR="9525" marT="9525" marB="0" anchor="ctr">
                    <a:lnR w="38100" cap="flat" cmpd="sng" algn="ctr">
                      <a:solidFill>
                        <a:schemeClr val="tx1"/>
                      </a:solidFill>
                      <a:prstDash val="solid"/>
                      <a:round/>
                      <a:headEnd type="none" w="med" len="med"/>
                      <a:tailEnd type="none" w="med" len="med"/>
                    </a:lnR>
                  </a:tcPr>
                </a:tc>
              </a:tr>
              <a:tr h="358205">
                <a:tc>
                  <a:txBody>
                    <a:bodyPr/>
                    <a:lstStyle/>
                    <a:p>
                      <a:pPr algn="l" fontAlgn="b"/>
                      <a:r>
                        <a:rPr lang="en-US" sz="1400" u="none" strike="noStrike" dirty="0" smtClean="0">
                          <a:effectLst/>
                        </a:rPr>
                        <a:t>  Autism </a:t>
                      </a:r>
                      <a:r>
                        <a:rPr lang="en-US" sz="1400" u="none" strike="noStrike" dirty="0">
                          <a:effectLst/>
                        </a:rPr>
                        <a:t>Waiver</a:t>
                      </a:r>
                      <a:endParaRPr lang="en-US" sz="1400" b="0" i="0" u="none" strike="noStrike" dirty="0">
                        <a:solidFill>
                          <a:srgbClr val="000000"/>
                        </a:solidFill>
                        <a:effectLst/>
                        <a:latin typeface="Calibri"/>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1400" u="none" strike="noStrike" dirty="0">
                          <a:effectLst/>
                        </a:rPr>
                        <a:t>                 264 </a:t>
                      </a:r>
                      <a:endParaRPr lang="en-US" sz="14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r" fontAlgn="b"/>
                      <a:r>
                        <a:rPr lang="en-US" sz="1400" u="none" strike="noStrike" dirty="0">
                          <a:effectLst/>
                        </a:rPr>
                        <a:t> $             4,976,928 </a:t>
                      </a:r>
                      <a:endParaRPr lang="en-US" sz="1400" b="0" i="0" u="none" strike="noStrike" dirty="0">
                        <a:solidFill>
                          <a:srgbClr val="000000"/>
                        </a:solidFill>
                        <a:effectLst/>
                        <a:latin typeface="Calibri"/>
                      </a:endParaRPr>
                    </a:p>
                  </a:txBody>
                  <a:tcPr marL="9525" marR="9525" marT="9525" marB="0" anchor="ctr"/>
                </a:tc>
                <a:tc>
                  <a:txBody>
                    <a:bodyPr/>
                    <a:lstStyle/>
                    <a:p>
                      <a:pPr algn="r" fontAlgn="b"/>
                      <a:r>
                        <a:rPr lang="en-US" sz="1400" u="none" strike="noStrike">
                          <a:effectLst/>
                        </a:rPr>
                        <a:t> $              2,118,181 </a:t>
                      </a:r>
                      <a:endParaRPr lang="en-US" sz="1400" b="0" i="0" u="none" strike="noStrike">
                        <a:solidFill>
                          <a:srgbClr val="000000"/>
                        </a:solidFill>
                        <a:effectLst/>
                        <a:latin typeface="Calibri"/>
                      </a:endParaRPr>
                    </a:p>
                  </a:txBody>
                  <a:tcPr marL="9525" marR="9525" marT="9525" marB="0" anchor="ctr">
                    <a:lnR w="38100" cap="flat" cmpd="sng" algn="ctr">
                      <a:solidFill>
                        <a:schemeClr val="tx1"/>
                      </a:solidFill>
                      <a:prstDash val="solid"/>
                      <a:round/>
                      <a:headEnd type="none" w="med" len="med"/>
                      <a:tailEnd type="none" w="med" len="med"/>
                    </a:lnR>
                  </a:tcPr>
                </a:tc>
              </a:tr>
              <a:tr h="421381">
                <a:tc>
                  <a:txBody>
                    <a:bodyPr/>
                    <a:lstStyle/>
                    <a:p>
                      <a:pPr algn="l" fontAlgn="b"/>
                      <a:r>
                        <a:rPr lang="en-US" sz="1400" u="none" strike="noStrike" dirty="0" smtClean="0">
                          <a:effectLst/>
                        </a:rPr>
                        <a:t>  Traumatic </a:t>
                      </a:r>
                      <a:r>
                        <a:rPr lang="en-US" sz="1400" u="none" strike="noStrike" dirty="0">
                          <a:effectLst/>
                        </a:rPr>
                        <a:t>Brain Injury (TBI) Waiver</a:t>
                      </a:r>
                      <a:endParaRPr lang="en-US" sz="1400" b="0" i="0" u="none" strike="noStrike" dirty="0">
                        <a:solidFill>
                          <a:srgbClr val="000000"/>
                        </a:solidFill>
                        <a:effectLst/>
                        <a:latin typeface="Calibri"/>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endParaRPr lang="en-US" dirty="0"/>
                    </a:p>
                  </a:txBody>
                  <a:tcPr marL="9525" marR="9525" marT="9525" marB="0" anchor="ctr">
                    <a:lnL w="12700" cap="flat" cmpd="sng" algn="ctr">
                      <a:solidFill>
                        <a:schemeClr val="tx1"/>
                      </a:solidFill>
                      <a:prstDash val="solid"/>
                      <a:round/>
                      <a:headEnd type="none" w="med" len="med"/>
                      <a:tailEnd type="none" w="med" len="med"/>
                    </a:lnL>
                  </a:tcPr>
                </a:tc>
                <a:tc gridSpan="2">
                  <a:txBody>
                    <a:bodyPr/>
                    <a:lstStyle/>
                    <a:p>
                      <a:pPr algn="ctr" fontAlgn="b"/>
                      <a:r>
                        <a:rPr lang="en-US" sz="1400" u="none" strike="noStrike" dirty="0">
                          <a:effectLst/>
                        </a:rPr>
                        <a:t> No wait list </a:t>
                      </a:r>
                      <a:endParaRPr lang="en-US" sz="1400" b="0" i="0" u="none" strike="noStrike" dirty="0">
                        <a:solidFill>
                          <a:srgbClr val="000000"/>
                        </a:solidFill>
                        <a:effectLst/>
                        <a:latin typeface="Calibri"/>
                      </a:endParaRPr>
                    </a:p>
                  </a:txBody>
                  <a:tcPr marL="9525" marR="9525" marT="9525" marB="0" anchor="ctr">
                    <a:lnR w="38100" cap="flat" cmpd="sng" algn="ctr">
                      <a:solidFill>
                        <a:schemeClr val="tx1"/>
                      </a:solidFill>
                      <a:prstDash val="solid"/>
                      <a:round/>
                      <a:headEnd type="none" w="med" len="med"/>
                      <a:tailEnd type="none" w="med" len="med"/>
                    </a:lnR>
                  </a:tcPr>
                </a:tc>
                <a:tc hMerge="1">
                  <a:txBody>
                    <a:bodyPr/>
                    <a:lstStyle/>
                    <a:p>
                      <a:endParaRPr lang="en-US"/>
                    </a:p>
                  </a:txBody>
                  <a:tcPr/>
                </a:tc>
              </a:tr>
              <a:tr h="421381">
                <a:tc>
                  <a:txBody>
                    <a:bodyPr/>
                    <a:lstStyle/>
                    <a:p>
                      <a:pPr algn="l" fontAlgn="b"/>
                      <a:r>
                        <a:rPr lang="en-US" sz="1400" u="none" strike="noStrike" dirty="0" smtClean="0">
                          <a:effectLst/>
                        </a:rPr>
                        <a:t>  Serious </a:t>
                      </a:r>
                      <a:r>
                        <a:rPr lang="en-US" sz="1400" u="none" strike="noStrike" dirty="0">
                          <a:effectLst/>
                        </a:rPr>
                        <a:t>Emotional Disturbance (SED) Waiver</a:t>
                      </a:r>
                      <a:endParaRPr lang="en-US" sz="1400" b="0" i="0" u="none" strike="noStrike" dirty="0">
                        <a:solidFill>
                          <a:srgbClr val="000000"/>
                        </a:solidFill>
                        <a:effectLst/>
                        <a:latin typeface="Calibri"/>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endParaRPr lang="en-US" dirty="0"/>
                    </a:p>
                  </a:txBody>
                  <a:tcPr marL="9525" marR="9525" marT="9525" marB="0" anchor="ctr">
                    <a:lnL w="12700" cap="flat" cmpd="sng" algn="ctr">
                      <a:solidFill>
                        <a:schemeClr val="tx1"/>
                      </a:solidFill>
                      <a:prstDash val="solid"/>
                      <a:round/>
                      <a:headEnd type="none" w="med" len="med"/>
                      <a:tailEnd type="none" w="med" len="med"/>
                    </a:lnL>
                  </a:tcPr>
                </a:tc>
                <a:tc gridSpan="2">
                  <a:txBody>
                    <a:bodyPr/>
                    <a:lstStyle/>
                    <a:p>
                      <a:pPr algn="ctr" fontAlgn="b"/>
                      <a:r>
                        <a:rPr lang="en-US" sz="1400" u="none" strike="noStrike" dirty="0">
                          <a:effectLst/>
                        </a:rPr>
                        <a:t> No wait list </a:t>
                      </a:r>
                      <a:endParaRPr lang="en-US" sz="1400" b="0" i="0" u="none" strike="noStrike" dirty="0">
                        <a:solidFill>
                          <a:srgbClr val="000000"/>
                        </a:solidFill>
                        <a:effectLst/>
                        <a:latin typeface="Calibri"/>
                      </a:endParaRPr>
                    </a:p>
                  </a:txBody>
                  <a:tcPr marL="9525" marR="9525" marT="9525" marB="0" anchor="ctr">
                    <a:lnR w="38100" cap="flat" cmpd="sng" algn="ctr">
                      <a:solidFill>
                        <a:schemeClr val="tx1"/>
                      </a:solidFill>
                      <a:prstDash val="solid"/>
                      <a:round/>
                      <a:headEnd type="none" w="med" len="med"/>
                      <a:tailEnd type="none" w="med" len="med"/>
                    </a:lnR>
                  </a:tcPr>
                </a:tc>
                <a:tc hMerge="1">
                  <a:txBody>
                    <a:bodyPr/>
                    <a:lstStyle/>
                    <a:p>
                      <a:endParaRPr lang="en-US"/>
                    </a:p>
                  </a:txBody>
                  <a:tcPr/>
                </a:tc>
              </a:tr>
              <a:tr h="358205">
                <a:tc>
                  <a:txBody>
                    <a:bodyPr/>
                    <a:lstStyle/>
                    <a:p>
                      <a:pPr algn="l" fontAlgn="b"/>
                      <a:endParaRPr lang="en-US" sz="1400" b="0" i="0" u="none" strike="noStrike" dirty="0">
                        <a:solidFill>
                          <a:srgbClr val="000000"/>
                        </a:solidFill>
                        <a:effectLst/>
                        <a:latin typeface="Calibri"/>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endParaRPr lang="en-US" dirty="0"/>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r" fontAlgn="b"/>
                      <a:endParaRPr lang="en-US" sz="1400" b="0" i="0" u="none" strike="noStrike" dirty="0">
                        <a:solidFill>
                          <a:srgbClr val="000000"/>
                        </a:solidFill>
                        <a:effectLst/>
                        <a:latin typeface="Calibri"/>
                      </a:endParaRPr>
                    </a:p>
                  </a:txBody>
                  <a:tcPr marL="9525" marR="9525" marT="9525" marB="0" anchor="ctr"/>
                </a:tc>
                <a:tc>
                  <a:txBody>
                    <a:bodyPr/>
                    <a:lstStyle/>
                    <a:p>
                      <a:endParaRPr lang="en-US" dirty="0"/>
                    </a:p>
                  </a:txBody>
                  <a:tcPr marL="9525" marR="9525" marT="9525" marB="0" anchor="ctr">
                    <a:lnR w="38100" cap="flat" cmpd="sng" algn="ctr">
                      <a:solidFill>
                        <a:schemeClr val="tx1"/>
                      </a:solidFill>
                      <a:prstDash val="solid"/>
                      <a:round/>
                      <a:headEnd type="none" w="med" len="med"/>
                      <a:tailEnd type="none" w="med" len="med"/>
                    </a:lnR>
                  </a:tcPr>
                </a:tc>
              </a:tr>
              <a:tr h="358205">
                <a:tc>
                  <a:txBody>
                    <a:bodyPr/>
                    <a:lstStyle/>
                    <a:p>
                      <a:pPr algn="l" fontAlgn="b"/>
                      <a:r>
                        <a:rPr lang="en-US" sz="1400" b="1" u="none" strike="noStrike" dirty="0">
                          <a:effectLst/>
                        </a:rPr>
                        <a:t>   </a:t>
                      </a:r>
                      <a:r>
                        <a:rPr lang="en-US" sz="1400" b="1" u="none" strike="noStrike" baseline="0" dirty="0" smtClean="0">
                          <a:effectLst/>
                        </a:rPr>
                        <a:t>   </a:t>
                      </a:r>
                      <a:r>
                        <a:rPr lang="en-US" sz="1400" b="1" u="none" strike="noStrike" dirty="0" smtClean="0">
                          <a:effectLst/>
                        </a:rPr>
                        <a:t>Total</a:t>
                      </a:r>
                      <a:endParaRPr lang="en-US" sz="1400" b="1" i="0" u="none" strike="noStrike" dirty="0">
                        <a:solidFill>
                          <a:srgbClr val="000000"/>
                        </a:solidFill>
                        <a:effectLst/>
                        <a:latin typeface="Calibri"/>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1400" b="1" u="none" strike="noStrike" dirty="0">
                          <a:effectLst/>
                        </a:rPr>
                        <a:t>             6,426 </a:t>
                      </a:r>
                      <a:endParaRPr lang="en-US" sz="14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tcPr>
                </a:tc>
                <a:tc>
                  <a:txBody>
                    <a:bodyPr/>
                    <a:lstStyle/>
                    <a:p>
                      <a:pPr algn="r" fontAlgn="b"/>
                      <a:r>
                        <a:rPr lang="en-US" sz="1400" b="1" u="none" strike="noStrike" dirty="0">
                          <a:effectLst/>
                        </a:rPr>
                        <a:t> $        176,235,753 </a:t>
                      </a:r>
                      <a:endParaRPr lang="en-US" sz="1400" b="1" i="0" u="none" strike="noStrike" dirty="0">
                        <a:solidFill>
                          <a:srgbClr val="000000"/>
                        </a:solidFill>
                        <a:effectLst/>
                        <a:latin typeface="Calibri"/>
                      </a:endParaRPr>
                    </a:p>
                  </a:txBody>
                  <a:tcPr marL="9525" marR="9525" marT="9525" marB="0" anchor="ctr"/>
                </a:tc>
                <a:tc>
                  <a:txBody>
                    <a:bodyPr/>
                    <a:lstStyle/>
                    <a:p>
                      <a:pPr algn="r" fontAlgn="b"/>
                      <a:r>
                        <a:rPr lang="en-US" sz="1400" b="1" u="none" strike="noStrike" dirty="0">
                          <a:effectLst/>
                        </a:rPr>
                        <a:t> $            75,005,937 </a:t>
                      </a:r>
                      <a:endParaRPr lang="en-US" sz="1400" b="1" i="0" u="none" strike="noStrike" dirty="0">
                        <a:solidFill>
                          <a:srgbClr val="000000"/>
                        </a:solidFill>
                        <a:effectLst/>
                        <a:latin typeface="Calibri"/>
                      </a:endParaRPr>
                    </a:p>
                  </a:txBody>
                  <a:tcPr marL="9525" marR="9525" marT="9525" marB="0" anchor="ctr">
                    <a:lnR w="38100" cap="flat" cmpd="sng" algn="ctr">
                      <a:solidFill>
                        <a:schemeClr val="tx1"/>
                      </a:solidFill>
                      <a:prstDash val="solid"/>
                      <a:round/>
                      <a:headEnd type="none" w="med" len="med"/>
                      <a:tailEnd type="none" w="med" len="med"/>
                    </a:lnR>
                  </a:tcPr>
                </a:tc>
              </a:tr>
              <a:tr h="258249">
                <a:tc>
                  <a:txBody>
                    <a:bodyPr/>
                    <a:lstStyle/>
                    <a:p>
                      <a:pPr algn="l" fontAlgn="b"/>
                      <a:endParaRPr lang="en-US" sz="1100" b="1" i="0" u="none" strike="noStrike" dirty="0">
                        <a:solidFill>
                          <a:srgbClr val="000000"/>
                        </a:solidFill>
                        <a:effectLst/>
                        <a:latin typeface="Calibri"/>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endParaRPr lang="en-US" b="1" dirty="0"/>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endParaRPr lang="en-US" sz="1100" b="1" i="0" u="none" strike="noStrike" dirty="0">
                        <a:solidFill>
                          <a:srgbClr val="000000"/>
                        </a:solidFill>
                        <a:effectLst/>
                        <a:latin typeface="Calibri"/>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l"/>
                      <a:endParaRPr lang="en-US" b="1" dirty="0"/>
                    </a:p>
                  </a:txBody>
                  <a:tcPr marL="9525" marR="9525" marT="9525" marB="0" anchor="ct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58205">
                <a:tc gridSpan="4">
                  <a:txBody>
                    <a:bodyPr/>
                    <a:lstStyle/>
                    <a:p>
                      <a:pPr algn="l" fontAlgn="b"/>
                      <a:r>
                        <a:rPr lang="en-US" sz="1100" u="none" strike="noStrike" baseline="30000" dirty="0" smtClean="0">
                          <a:effectLst/>
                        </a:rPr>
                        <a:t>*</a:t>
                      </a:r>
                      <a:r>
                        <a:rPr lang="en-US" sz="1100" u="none" strike="noStrike" baseline="0" dirty="0" smtClean="0">
                          <a:effectLst/>
                        </a:rPr>
                        <a:t> </a:t>
                      </a:r>
                      <a:r>
                        <a:rPr lang="en-US" sz="1100" u="none" strike="noStrike" dirty="0" smtClean="0">
                          <a:effectLst/>
                        </a:rPr>
                        <a:t>The </a:t>
                      </a:r>
                      <a:r>
                        <a:rPr lang="en-US" sz="1100" u="none" strike="noStrike" dirty="0">
                          <a:effectLst/>
                        </a:rPr>
                        <a:t>cost to eliminate the waiting list is based on the assumption the list is eliminated all at once on the first day of the fiscal year.</a:t>
                      </a:r>
                      <a:endParaRPr lang="en-US" sz="1100" b="0" i="0" u="none" strike="noStrike" dirty="0">
                        <a:solidFill>
                          <a:srgbClr val="000000"/>
                        </a:solidFill>
                        <a:effectLst/>
                        <a:latin typeface="Calibri"/>
                      </a:endParaRPr>
                    </a:p>
                  </a:txBody>
                  <a:tcPr marL="9525" marR="9525" marT="9525"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hMerge="1">
                  <a:txBody>
                    <a:bodyPr/>
                    <a:lstStyle/>
                    <a:p>
                      <a:endParaRPr lang="en-US"/>
                    </a:p>
                  </a:txBody>
                  <a:tcPr/>
                </a:tc>
                <a:tc hMerge="1">
                  <a:txBody>
                    <a:bodyPr/>
                    <a:lstStyle/>
                    <a:p>
                      <a:endParaRPr lang="en-US"/>
                    </a:p>
                  </a:txBody>
                  <a:tcPr/>
                </a:tc>
                <a:tc hMerge="1">
                  <a:txBody>
                    <a:bodyPr/>
                    <a:lstStyle/>
                    <a:p>
                      <a:endParaRPr lang="en-US"/>
                    </a:p>
                  </a:txBody>
                  <a:tcPr/>
                </a:tc>
              </a:tr>
              <a:tr h="358205">
                <a:tc gridSpan="4">
                  <a:txBody>
                    <a:bodyPr/>
                    <a:lstStyle/>
                    <a:p>
                      <a:pPr algn="l" fontAlgn="t"/>
                      <a:r>
                        <a:rPr lang="en-US" sz="1100" u="none" strike="noStrike" baseline="30000" dirty="0" smtClean="0">
                          <a:effectLst/>
                        </a:rPr>
                        <a:t>**</a:t>
                      </a:r>
                      <a:r>
                        <a:rPr lang="en-US" sz="1100" u="none" strike="noStrike" baseline="0" dirty="0" smtClean="0">
                          <a:effectLst/>
                        </a:rPr>
                        <a:t> </a:t>
                      </a:r>
                      <a:r>
                        <a:rPr lang="en-US" sz="1100" u="none" strike="noStrike" dirty="0" smtClean="0">
                          <a:effectLst/>
                        </a:rPr>
                        <a:t>The </a:t>
                      </a:r>
                      <a:r>
                        <a:rPr lang="en-US" sz="1100" u="none" strike="noStrike" dirty="0">
                          <a:effectLst/>
                        </a:rPr>
                        <a:t>total includes both individuals who are </a:t>
                      </a:r>
                      <a:r>
                        <a:rPr lang="en-US" sz="1100" u="none" strike="noStrike" dirty="0" err="1">
                          <a:effectLst/>
                        </a:rPr>
                        <a:t>unserved</a:t>
                      </a:r>
                      <a:r>
                        <a:rPr lang="en-US" sz="1100" u="none" strike="noStrike" dirty="0">
                          <a:effectLst/>
                        </a:rPr>
                        <a:t> (2,383) and underserved who are waiting for additional services  ( 1,008).   </a:t>
                      </a:r>
                      <a:endParaRPr lang="en-US" sz="1100" b="0" i="0" u="none" strike="noStrike" dirty="0">
                        <a:solidFill>
                          <a:srgbClr val="000000"/>
                        </a:solidFill>
                        <a:effectLst/>
                        <a:latin typeface="Calibri"/>
                      </a:endParaRPr>
                    </a:p>
                  </a:txBody>
                  <a:tcPr marL="9525" marR="9525" marT="9525"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Footer Placeholder 3"/>
          <p:cNvSpPr>
            <a:spLocks noGrp="1"/>
          </p:cNvSpPr>
          <p:nvPr>
            <p:ph type="ftr" sz="quarter" idx="11"/>
          </p:nvPr>
        </p:nvSpPr>
        <p:spPr/>
        <p:txBody>
          <a:bodyPr/>
          <a:lstStyle/>
          <a:p>
            <a:pPr>
              <a:defRPr/>
            </a:pPr>
            <a:r>
              <a:rPr lang="en-US" dirty="0" smtClean="0"/>
              <a:t>Kansas Department of Social and Rehabilitation Services - Agency Overview 2011  			          </a:t>
            </a:r>
            <a:fld id="{7D5D31E1-6009-4CA5-8479-9626BE82ABC6}" type="slidenum">
              <a:rPr lang="en-US" smtClean="0"/>
              <a:pPr>
                <a:defRPr/>
              </a:pPr>
              <a:t>15</a:t>
            </a:fld>
            <a:endParaRPr lang="en-US" dirty="0" smtClean="0"/>
          </a:p>
          <a:p>
            <a:pPr>
              <a:defRPr/>
            </a:pPr>
            <a:endParaRPr lang="en-US" dirty="0"/>
          </a:p>
        </p:txBody>
      </p:sp>
    </p:spTree>
    <p:extLst>
      <p:ext uri="{BB962C8B-B14F-4D97-AF65-F5344CB8AC3E}">
        <p14:creationId xmlns:p14="http://schemas.microsoft.com/office/powerpoint/2010/main" val="3735735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274638"/>
            <a:ext cx="9144000" cy="792162"/>
          </a:xfrm>
        </p:spPr>
        <p:txBody>
          <a:bodyPr/>
          <a:lstStyle/>
          <a:p>
            <a:r>
              <a:rPr lang="en-US" sz="3200" b="1" dirty="0" smtClean="0">
                <a:latin typeface="Futura Lt BT" pitchFamily="34" charset="0"/>
              </a:rPr>
              <a:t>Private/Public Intermediate Care Facilities</a:t>
            </a:r>
            <a:endParaRPr lang="en-US" sz="3200" b="1" i="1" dirty="0" smtClean="0">
              <a:latin typeface="Futura Lt BT" pitchFamily="34" charset="0"/>
            </a:endParaRPr>
          </a:p>
        </p:txBody>
      </p:sp>
      <p:sp>
        <p:nvSpPr>
          <p:cNvPr id="8195" name="Content Placeholder 2"/>
          <p:cNvSpPr>
            <a:spLocks noGrp="1"/>
          </p:cNvSpPr>
          <p:nvPr>
            <p:ph idx="1"/>
          </p:nvPr>
        </p:nvSpPr>
        <p:spPr>
          <a:xfrm>
            <a:off x="381000" y="1524000"/>
            <a:ext cx="8229600" cy="4525963"/>
          </a:xfrm>
        </p:spPr>
        <p:txBody>
          <a:bodyPr/>
          <a:lstStyle/>
          <a:p>
            <a:pPr>
              <a:defRPr/>
            </a:pPr>
            <a:r>
              <a:rPr lang="en-US" sz="2800" dirty="0" smtClean="0">
                <a:latin typeface="Futura Lt BT" pitchFamily="34" charset="0"/>
              </a:rPr>
              <a:t>State Mental Retardation/Developmental Disability Hospitals</a:t>
            </a:r>
            <a:endParaRPr lang="en-US" sz="2400" dirty="0" smtClean="0">
              <a:latin typeface="Futura Lt BT" pitchFamily="34" charset="0"/>
            </a:endParaRPr>
          </a:p>
          <a:p>
            <a:pPr marL="742950" indent="-285750">
              <a:buFont typeface="Wingdings" pitchFamily="2" charset="2"/>
              <a:buChar char="§"/>
              <a:defRPr/>
            </a:pPr>
            <a:r>
              <a:rPr lang="en-US" sz="2000" dirty="0" smtClean="0">
                <a:latin typeface="Futura Lt BT" pitchFamily="34" charset="0"/>
              </a:rPr>
              <a:t>Kansas Neurological Institute</a:t>
            </a:r>
          </a:p>
          <a:p>
            <a:pPr marL="1143000" lvl="1">
              <a:buFont typeface="Futura Lt BT" pitchFamily="34" charset="0"/>
              <a:buChar char="›"/>
              <a:defRPr/>
            </a:pPr>
            <a:r>
              <a:rPr lang="en-US" sz="1400" dirty="0" smtClean="0">
                <a:latin typeface="Futura Lt BT" pitchFamily="34" charset="0"/>
              </a:rPr>
              <a:t>98% of residents are severely to profoundly mentally retarded and require intensive medical supports</a:t>
            </a:r>
          </a:p>
          <a:p>
            <a:pPr marL="742950">
              <a:buFont typeface="Wingdings" pitchFamily="2" charset="2"/>
              <a:buChar char="§"/>
              <a:defRPr/>
            </a:pPr>
            <a:r>
              <a:rPr lang="en-US" sz="2000" dirty="0" smtClean="0">
                <a:latin typeface="Futura Lt BT" pitchFamily="34" charset="0"/>
              </a:rPr>
              <a:t>Parsons State Hospital and Training Center</a:t>
            </a:r>
          </a:p>
          <a:p>
            <a:pPr lvl="2">
              <a:buFont typeface="Futura Lt BT" pitchFamily="34" charset="0"/>
              <a:buChar char="›"/>
              <a:defRPr/>
            </a:pPr>
            <a:r>
              <a:rPr lang="en-US" sz="1400" dirty="0" smtClean="0">
                <a:latin typeface="Futura Lt BT" pitchFamily="34" charset="0"/>
              </a:rPr>
              <a:t>86% of residents present with behavioral challenges or symptoms of 	emotional disturbance and require more intensive supports</a:t>
            </a:r>
            <a:r>
              <a:rPr lang="en-US" sz="1600" dirty="0" smtClean="0">
                <a:latin typeface="Futura Lt BT" pitchFamily="34" charset="0"/>
              </a:rPr>
              <a:t>	</a:t>
            </a:r>
          </a:p>
          <a:p>
            <a:pPr marL="346075" lvl="1" indent="-346075">
              <a:buFont typeface="Arial" pitchFamily="34" charset="0"/>
              <a:buChar char="•"/>
              <a:defRPr/>
            </a:pPr>
            <a:r>
              <a:rPr lang="en-US" dirty="0" smtClean="0">
                <a:latin typeface="Futura Lt BT" pitchFamily="34" charset="0"/>
              </a:rPr>
              <a:t>Private Intermediate Care Facilities (ICFs/MR)</a:t>
            </a:r>
          </a:p>
          <a:p>
            <a:pPr lvl="1">
              <a:buFont typeface="Wingdings" pitchFamily="2" charset="2"/>
              <a:buChar char="§"/>
              <a:defRPr/>
            </a:pPr>
            <a:r>
              <a:rPr lang="en-US" sz="2000" dirty="0" smtClean="0">
                <a:latin typeface="Futura Lt BT" pitchFamily="34" charset="0"/>
              </a:rPr>
              <a:t>Funded by Medicaid, these facilities serve individuals who need continuous, intensive services. </a:t>
            </a:r>
          </a:p>
          <a:p>
            <a:pPr lvl="1">
              <a:buFont typeface="Wingdings" pitchFamily="2" charset="2"/>
              <a:buChar char="§"/>
              <a:defRPr/>
            </a:pPr>
            <a:r>
              <a:rPr lang="en-US" sz="2000" dirty="0" smtClean="0">
                <a:latin typeface="Futura Lt BT" pitchFamily="34" charset="0"/>
              </a:rPr>
              <a:t>They work closely with community developmental disability organizations to arrange supports and services when the individual is ready to live more independently</a:t>
            </a:r>
          </a:p>
          <a:p>
            <a:pPr lvl="1">
              <a:buFont typeface="Arial" charset="0"/>
              <a:buNone/>
              <a:defRPr/>
            </a:pPr>
            <a:endParaRPr lang="en-US" sz="2400" dirty="0" smtClean="0">
              <a:latin typeface="Futura Lt BT" pitchFamily="34" charset="0"/>
            </a:endParaRPr>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542DAD2C-30D8-47A2-92D7-7E2887C04B5E}" type="slidenum">
              <a:rPr lang="en-US" smtClean="0">
                <a:latin typeface="Futura Lt BT" pitchFamily="34" charset="0"/>
              </a:rPr>
              <a:pPr>
                <a:defRPr/>
              </a:pPr>
              <a:t>16</a:t>
            </a:fld>
            <a:endParaRPr lang="en-US" dirty="0">
              <a:latin typeface="Futura Lt BT" pitchFamily="34" charset="0"/>
            </a:endParaRPr>
          </a:p>
        </p:txBody>
      </p:sp>
      <p:sp>
        <p:nvSpPr>
          <p:cNvPr id="11269" name="TextBox 4"/>
          <p:cNvSpPr txBox="1">
            <a:spLocks noChangeArrowheads="1"/>
          </p:cNvSpPr>
          <p:nvPr/>
        </p:nvSpPr>
        <p:spPr bwMode="auto">
          <a:xfrm>
            <a:off x="381000" y="914400"/>
            <a:ext cx="8229600" cy="369888"/>
          </a:xfrm>
          <a:prstGeom prst="rect">
            <a:avLst/>
          </a:prstGeom>
          <a:noFill/>
          <a:ln w="9525">
            <a:noFill/>
            <a:miter lim="800000"/>
            <a:headEnd/>
            <a:tailEnd/>
          </a:ln>
        </p:spPr>
        <p:txBody>
          <a:bodyPr>
            <a:spAutoFit/>
          </a:bodyPr>
          <a:lstStyle/>
          <a:p>
            <a:pPr algn="ctr"/>
            <a:r>
              <a:rPr lang="en-US" i="1" dirty="0">
                <a:latin typeface="Futura Lt BT" pitchFamily="34" charset="0"/>
              </a:rPr>
              <a:t>Residences for Kansans with disabilities who require intensive supports</a:t>
            </a:r>
            <a:endParaRPr lang="en-US" dirty="0"/>
          </a:p>
        </p:txBody>
      </p:sp>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792162"/>
          </a:xfrm>
        </p:spPr>
        <p:txBody>
          <a:bodyPr/>
          <a:lstStyle/>
          <a:p>
            <a:pPr eaLnBrk="1" hangingPunct="1"/>
            <a:r>
              <a:rPr lang="en-US" sz="3200" b="1" dirty="0" smtClean="0">
                <a:latin typeface="Futura Lt BT" pitchFamily="34" charset="0"/>
              </a:rPr>
              <a:t>Children and Family Services</a:t>
            </a:r>
          </a:p>
        </p:txBody>
      </p:sp>
      <p:sp>
        <p:nvSpPr>
          <p:cNvPr id="12291" name="Content Placeholder 2"/>
          <p:cNvSpPr>
            <a:spLocks noGrp="1"/>
          </p:cNvSpPr>
          <p:nvPr>
            <p:ph idx="1"/>
          </p:nvPr>
        </p:nvSpPr>
        <p:spPr>
          <a:xfrm>
            <a:off x="381000" y="1600200"/>
            <a:ext cx="8229600" cy="4876800"/>
          </a:xfrm>
        </p:spPr>
        <p:txBody>
          <a:bodyPr/>
          <a:lstStyle/>
          <a:p>
            <a:pPr eaLnBrk="1" hangingPunct="1"/>
            <a:r>
              <a:rPr lang="en-US" sz="2800" dirty="0" smtClean="0">
                <a:latin typeface="Futura Lt BT" pitchFamily="34" charset="0"/>
              </a:rPr>
              <a:t>Prevention Efforts</a:t>
            </a:r>
            <a:r>
              <a:rPr lang="en-US" sz="2400" dirty="0" smtClean="0">
                <a:latin typeface="Futura Lt BT" pitchFamily="34" charset="0"/>
              </a:rPr>
              <a:t>	</a:t>
            </a:r>
          </a:p>
          <a:p>
            <a:pPr lvl="1" eaLnBrk="1" hangingPunct="1">
              <a:buFont typeface="Wingdings" pitchFamily="2" charset="2"/>
              <a:buChar char="§"/>
            </a:pPr>
            <a:r>
              <a:rPr lang="en-US" sz="2000" dirty="0" smtClean="0">
                <a:latin typeface="Futura Lt BT" pitchFamily="34" charset="0"/>
              </a:rPr>
              <a:t>Grants for community services to avoid abuse and neglect and promote good parenting</a:t>
            </a:r>
          </a:p>
          <a:p>
            <a:pPr eaLnBrk="1" hangingPunct="1"/>
            <a:r>
              <a:rPr lang="en-US" sz="2800" dirty="0" smtClean="0">
                <a:latin typeface="Futura Lt BT" pitchFamily="34" charset="0"/>
              </a:rPr>
              <a:t>Child Protective Services</a:t>
            </a:r>
          </a:p>
          <a:p>
            <a:pPr lvl="1" eaLnBrk="1" hangingPunct="1">
              <a:buFont typeface="Wingdings" pitchFamily="2" charset="2"/>
              <a:buChar char="§"/>
            </a:pPr>
            <a:r>
              <a:rPr lang="en-US" sz="2000" dirty="0" smtClean="0">
                <a:latin typeface="Futura Lt BT" pitchFamily="34" charset="0"/>
              </a:rPr>
              <a:t>Investigate reports  of alleged abuse and neglect</a:t>
            </a:r>
          </a:p>
          <a:p>
            <a:pPr eaLnBrk="1" hangingPunct="1"/>
            <a:r>
              <a:rPr lang="en-US" sz="2800" dirty="0" smtClean="0">
                <a:latin typeface="Futura Lt BT" pitchFamily="34" charset="0"/>
              </a:rPr>
              <a:t>Family Preservation Services</a:t>
            </a:r>
          </a:p>
          <a:p>
            <a:pPr lvl="1" eaLnBrk="1" hangingPunct="1">
              <a:buFont typeface="Wingdings" pitchFamily="2" charset="2"/>
              <a:buChar char="§"/>
            </a:pPr>
            <a:r>
              <a:rPr lang="en-US" sz="2000" dirty="0" smtClean="0">
                <a:latin typeface="Futura Lt BT" pitchFamily="34" charset="0"/>
              </a:rPr>
              <a:t>Intensive in-home services that seek to keep families together</a:t>
            </a:r>
          </a:p>
          <a:p>
            <a:pPr eaLnBrk="1" hangingPunct="1"/>
            <a:r>
              <a:rPr lang="en-US" sz="2800" dirty="0" smtClean="0">
                <a:latin typeface="Futura Lt BT" pitchFamily="34" charset="0"/>
              </a:rPr>
              <a:t>Permanency</a:t>
            </a:r>
          </a:p>
          <a:p>
            <a:pPr lvl="1" eaLnBrk="1" hangingPunct="1">
              <a:buFont typeface="Wingdings" pitchFamily="2" charset="2"/>
              <a:buChar char="§"/>
            </a:pPr>
            <a:r>
              <a:rPr lang="en-US" sz="2000" dirty="0" smtClean="0">
                <a:latin typeface="Futura Lt BT" pitchFamily="34" charset="0"/>
              </a:rPr>
              <a:t>Foster care, reintegration and adoption services. After court-ordered removal, 95% of children are placed in a family-like setting.  Assistance may be offered for adoption or permanent custodianship. </a:t>
            </a:r>
          </a:p>
          <a:p>
            <a:pPr eaLnBrk="1" hangingPunct="1"/>
            <a:endParaRPr lang="en-US" sz="1800" dirty="0" smtClean="0">
              <a:latin typeface="Futura Lt BT" pitchFamily="34" charset="0"/>
            </a:endParaRPr>
          </a:p>
          <a:p>
            <a:pPr eaLnBrk="1" hangingPunct="1"/>
            <a:endParaRPr lang="en-US" sz="1800" dirty="0" smtClean="0">
              <a:latin typeface="Futura Lt BT" pitchFamily="34" charset="0"/>
            </a:endParaRPr>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F9E9E3E6-F935-4934-9CA5-2DB6AF361F2B}" type="slidenum">
              <a:rPr lang="en-US" smtClean="0">
                <a:latin typeface="Futura Lt BT" pitchFamily="34" charset="0"/>
              </a:rPr>
              <a:pPr>
                <a:defRPr/>
              </a:pPr>
              <a:t>17</a:t>
            </a:fld>
            <a:endParaRPr lang="en-US" dirty="0">
              <a:latin typeface="Futura Lt BT" pitchFamily="34" charset="0"/>
            </a:endParaRPr>
          </a:p>
        </p:txBody>
      </p:sp>
      <p:sp>
        <p:nvSpPr>
          <p:cNvPr id="12293" name="TextBox 4"/>
          <p:cNvSpPr txBox="1">
            <a:spLocks noChangeArrowheads="1"/>
          </p:cNvSpPr>
          <p:nvPr/>
        </p:nvSpPr>
        <p:spPr bwMode="auto">
          <a:xfrm>
            <a:off x="381000" y="990600"/>
            <a:ext cx="8229600" cy="584200"/>
          </a:xfrm>
          <a:prstGeom prst="rect">
            <a:avLst/>
          </a:prstGeom>
          <a:noFill/>
          <a:ln w="9525">
            <a:noFill/>
            <a:miter lim="800000"/>
            <a:headEnd/>
            <a:tailEnd/>
          </a:ln>
        </p:spPr>
        <p:txBody>
          <a:bodyPr>
            <a:spAutoFit/>
          </a:bodyPr>
          <a:lstStyle/>
          <a:p>
            <a:pPr algn="ctr"/>
            <a:r>
              <a:rPr lang="en-US" sz="1600" i="1" dirty="0">
                <a:latin typeface="Futura Lt BT" pitchFamily="34" charset="0"/>
              </a:rPr>
              <a:t>Protect children from abuse and neglect, provide in-home services to preserve families, </a:t>
            </a:r>
            <a:br>
              <a:rPr lang="en-US" sz="1600" i="1" dirty="0">
                <a:latin typeface="Futura Lt BT" pitchFamily="34" charset="0"/>
              </a:rPr>
            </a:br>
            <a:r>
              <a:rPr lang="en-US" sz="1600" i="1" dirty="0">
                <a:latin typeface="Futura Lt BT" pitchFamily="34" charset="0"/>
              </a:rPr>
              <a:t>and seek safe, permanent homes for children </a:t>
            </a:r>
          </a:p>
        </p:txBody>
      </p:sp>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457200" y="0"/>
            <a:ext cx="8229600" cy="838200"/>
          </a:xfrm>
        </p:spPr>
        <p:txBody>
          <a:bodyPr/>
          <a:lstStyle/>
          <a:p>
            <a:r>
              <a:rPr lang="en-US" sz="3200" b="1" dirty="0" smtClean="0">
                <a:latin typeface="Futura Lt BT" pitchFamily="34" charset="0"/>
              </a:rPr>
              <a:t>Economic and Employment Support</a:t>
            </a:r>
          </a:p>
        </p:txBody>
      </p:sp>
      <p:sp>
        <p:nvSpPr>
          <p:cNvPr id="6" name="Slide Number Placeholder 5"/>
          <p:cNvSpPr>
            <a:spLocks noGrp="1"/>
          </p:cNvSpPr>
          <p:nvPr>
            <p:ph type="sldNum" sz="quarter" idx="4294967295"/>
          </p:nvPr>
        </p:nvSpPr>
        <p:spPr>
          <a:xfrm>
            <a:off x="6553200" y="6356350"/>
            <a:ext cx="2133600" cy="365125"/>
          </a:xfrm>
        </p:spPr>
        <p:txBody>
          <a:bodyPr/>
          <a:lstStyle/>
          <a:p>
            <a:pPr>
              <a:defRPr/>
            </a:pPr>
            <a:fld id="{AD348DF5-AAC1-4492-BDEE-512A9EF84194}" type="slidenum">
              <a:rPr lang="en-US" smtClean="0">
                <a:latin typeface="Futura Lt BT" pitchFamily="34" charset="0"/>
              </a:rPr>
              <a:pPr>
                <a:defRPr/>
              </a:pPr>
              <a:t>18</a:t>
            </a:fld>
            <a:endParaRPr lang="en-US" dirty="0">
              <a:latin typeface="Futura Lt BT" pitchFamily="34" charset="0"/>
            </a:endParaRPr>
          </a:p>
        </p:txBody>
      </p:sp>
      <p:sp>
        <p:nvSpPr>
          <p:cNvPr id="13316" name="TextBox 4"/>
          <p:cNvSpPr txBox="1">
            <a:spLocks noChangeArrowheads="1"/>
          </p:cNvSpPr>
          <p:nvPr/>
        </p:nvSpPr>
        <p:spPr bwMode="auto">
          <a:xfrm>
            <a:off x="381000" y="609600"/>
            <a:ext cx="8229600" cy="584200"/>
          </a:xfrm>
          <a:prstGeom prst="rect">
            <a:avLst/>
          </a:prstGeom>
          <a:noFill/>
          <a:ln w="9525">
            <a:noFill/>
            <a:miter lim="800000"/>
            <a:headEnd/>
            <a:tailEnd/>
          </a:ln>
        </p:spPr>
        <p:txBody>
          <a:bodyPr>
            <a:spAutoFit/>
          </a:bodyPr>
          <a:lstStyle/>
          <a:p>
            <a:pPr algn="ctr"/>
            <a:r>
              <a:rPr lang="en-US" sz="1600" i="1" dirty="0">
                <a:latin typeface="Futura Lt BT" pitchFamily="34" charset="0"/>
              </a:rPr>
              <a:t>Promote self-sufficiency by</a:t>
            </a:r>
            <a:r>
              <a:rPr lang="en-US" sz="1600" dirty="0">
                <a:latin typeface="Futura Lt BT" pitchFamily="34" charset="0"/>
              </a:rPr>
              <a:t> </a:t>
            </a:r>
            <a:r>
              <a:rPr lang="en-US" sz="1600" i="1" dirty="0">
                <a:latin typeface="Futura Lt BT" pitchFamily="34" charset="0"/>
              </a:rPr>
              <a:t>assisting individuals and families </a:t>
            </a:r>
            <a:br>
              <a:rPr lang="en-US" sz="1600" i="1" dirty="0">
                <a:latin typeface="Futura Lt BT" pitchFamily="34" charset="0"/>
              </a:rPr>
            </a:br>
            <a:r>
              <a:rPr lang="en-US" sz="1600" i="1" dirty="0">
                <a:latin typeface="Futura Lt BT" pitchFamily="34" charset="0"/>
              </a:rPr>
              <a:t>to prepare for and maintain gainful employment</a:t>
            </a:r>
          </a:p>
        </p:txBody>
      </p:sp>
      <p:sp>
        <p:nvSpPr>
          <p:cNvPr id="7" name="Content Placeholder 4"/>
          <p:cNvSpPr txBox="1">
            <a:spLocks/>
          </p:cNvSpPr>
          <p:nvPr/>
        </p:nvSpPr>
        <p:spPr bwMode="auto">
          <a:xfrm>
            <a:off x="381000" y="1219200"/>
            <a:ext cx="8610600" cy="5105400"/>
          </a:xfrm>
          <a:prstGeom prst="rect">
            <a:avLst/>
          </a:prstGeom>
          <a:noFill/>
          <a:ln w="9525">
            <a:noFill/>
            <a:miter lim="800000"/>
            <a:headEnd/>
            <a:tailEnd/>
          </a:ln>
        </p:spPr>
        <p:txBody>
          <a:bodyPr/>
          <a:lstStyle/>
          <a:p>
            <a:pPr marL="342900" indent="-342900" eaLnBrk="0" hangingPunct="0">
              <a:spcBef>
                <a:spcPct val="20000"/>
              </a:spcBef>
              <a:buFont typeface="Arial" charset="0"/>
              <a:buChar char="•"/>
              <a:defRPr/>
            </a:pPr>
            <a:r>
              <a:rPr lang="en-US" dirty="0">
                <a:latin typeface="Futura Lt BT" pitchFamily="34" charset="0"/>
              </a:rPr>
              <a:t>Support Employment</a:t>
            </a:r>
          </a:p>
          <a:p>
            <a:pPr marL="690563" lvl="1" indent="-233363" eaLnBrk="0" hangingPunct="0">
              <a:spcBef>
                <a:spcPct val="20000"/>
              </a:spcBef>
              <a:buFont typeface="Wingdings" pitchFamily="2" charset="2"/>
              <a:buChar char="§"/>
              <a:defRPr/>
            </a:pPr>
            <a:r>
              <a:rPr lang="en-US" sz="1600" dirty="0">
                <a:latin typeface="Futura Lt BT" pitchFamily="34" charset="0"/>
              </a:rPr>
              <a:t>Temporary Assistance for Families</a:t>
            </a:r>
          </a:p>
          <a:p>
            <a:pPr marL="1087438" lvl="2" indent="-173038" eaLnBrk="0" hangingPunct="0">
              <a:spcBef>
                <a:spcPct val="20000"/>
              </a:spcBef>
              <a:buFont typeface="Futura Lt BT" pitchFamily="34" charset="0"/>
              <a:buChar char="›"/>
              <a:defRPr/>
            </a:pPr>
            <a:r>
              <a:rPr lang="en-US" sz="1300" dirty="0">
                <a:latin typeface="Futura Lt BT" pitchFamily="34" charset="0"/>
              </a:rPr>
              <a:t>Provides training and work experience for participants and up to 60 months of cash assistance</a:t>
            </a:r>
            <a:r>
              <a:rPr lang="en-US" sz="1300" dirty="0" smtClean="0">
                <a:latin typeface="Futura Lt BT" pitchFamily="34" charset="0"/>
              </a:rPr>
              <a:t>.</a:t>
            </a:r>
            <a:endParaRPr lang="en-US" sz="1300" dirty="0">
              <a:latin typeface="Futura Lt BT" pitchFamily="34" charset="0"/>
            </a:endParaRPr>
          </a:p>
          <a:p>
            <a:pPr marL="690563" lvl="1" indent="-233363" eaLnBrk="0" hangingPunct="0">
              <a:spcBef>
                <a:spcPct val="20000"/>
              </a:spcBef>
              <a:buFont typeface="Wingdings" pitchFamily="2" charset="2"/>
              <a:buChar char="§"/>
              <a:defRPr/>
            </a:pPr>
            <a:r>
              <a:rPr lang="en-US" sz="1600" dirty="0">
                <a:latin typeface="Futura Lt BT" pitchFamily="34" charset="0"/>
              </a:rPr>
              <a:t>Child Care Assistance</a:t>
            </a:r>
          </a:p>
          <a:p>
            <a:pPr marL="1087438" lvl="2" indent="-173038" eaLnBrk="0" hangingPunct="0">
              <a:spcBef>
                <a:spcPct val="20000"/>
              </a:spcBef>
              <a:buFont typeface="Futura Lt BT" pitchFamily="34" charset="0"/>
              <a:buChar char="›"/>
              <a:defRPr/>
            </a:pPr>
            <a:r>
              <a:rPr lang="en-US" sz="1300" dirty="0">
                <a:latin typeface="Futura Lt BT" pitchFamily="34" charset="0"/>
              </a:rPr>
              <a:t>Provides support to working families who need childcare</a:t>
            </a:r>
          </a:p>
          <a:p>
            <a:pPr marL="342900" indent="-342900" eaLnBrk="0" hangingPunct="0">
              <a:spcBef>
                <a:spcPct val="20000"/>
              </a:spcBef>
              <a:buFont typeface="Arial" charset="0"/>
              <a:buChar char="•"/>
              <a:defRPr/>
            </a:pPr>
            <a:r>
              <a:rPr lang="en-US" dirty="0">
                <a:latin typeface="Futura Lt BT" pitchFamily="34" charset="0"/>
              </a:rPr>
              <a:t>Provide Economic Assistance</a:t>
            </a:r>
          </a:p>
          <a:p>
            <a:pPr marL="690563" lvl="1" indent="-233363" eaLnBrk="0" hangingPunct="0">
              <a:spcBef>
                <a:spcPct val="20000"/>
              </a:spcBef>
              <a:buFont typeface="Wingdings" pitchFamily="2" charset="2"/>
              <a:buChar char="§"/>
              <a:defRPr/>
            </a:pPr>
            <a:r>
              <a:rPr lang="en-US" sz="1600" dirty="0">
                <a:latin typeface="Futura Lt BT" pitchFamily="34" charset="0"/>
              </a:rPr>
              <a:t>General Assistance/MediKan</a:t>
            </a:r>
          </a:p>
          <a:p>
            <a:pPr marL="1087438" lvl="2" indent="-173038" eaLnBrk="0" hangingPunct="0">
              <a:spcBef>
                <a:spcPct val="20000"/>
              </a:spcBef>
              <a:buFont typeface="Futura Lt BT" pitchFamily="34" charset="0"/>
              <a:buChar char="›"/>
              <a:defRPr/>
            </a:pPr>
            <a:r>
              <a:rPr lang="en-US" sz="1300" dirty="0">
                <a:latin typeface="Futura Lt BT" pitchFamily="34" charset="0"/>
              </a:rPr>
              <a:t>Provides cash and medical assistance to disabled Kansans waiting for federal disability </a:t>
            </a:r>
            <a:r>
              <a:rPr lang="en-US" sz="1300" dirty="0" smtClean="0">
                <a:latin typeface="Futura Lt BT" pitchFamily="34" charset="0"/>
              </a:rPr>
              <a:t>determination</a:t>
            </a:r>
            <a:endParaRPr lang="en-US" sz="1300" dirty="0">
              <a:latin typeface="Futura Lt BT" pitchFamily="34" charset="0"/>
            </a:endParaRPr>
          </a:p>
          <a:p>
            <a:pPr marL="690563" lvl="1" indent="-233363" eaLnBrk="0" hangingPunct="0">
              <a:spcBef>
                <a:spcPct val="20000"/>
              </a:spcBef>
              <a:buFont typeface="Wingdings" pitchFamily="2" charset="2"/>
              <a:buChar char="§"/>
              <a:defRPr/>
            </a:pPr>
            <a:r>
              <a:rPr lang="en-US" sz="1600" dirty="0">
                <a:latin typeface="Futura Lt BT" pitchFamily="34" charset="0"/>
              </a:rPr>
              <a:t>Food Stamps</a:t>
            </a:r>
          </a:p>
          <a:p>
            <a:pPr marL="1087438" lvl="2" indent="-173038" eaLnBrk="0" hangingPunct="0">
              <a:spcBef>
                <a:spcPct val="20000"/>
              </a:spcBef>
              <a:buFont typeface="Futura Lt BT" pitchFamily="34" charset="0"/>
              <a:buChar char="›"/>
              <a:defRPr/>
            </a:pPr>
            <a:r>
              <a:rPr lang="en-US" sz="1300" dirty="0">
                <a:latin typeface="Futura Lt BT" pitchFamily="34" charset="0"/>
              </a:rPr>
              <a:t>Helps low-income persons buy food with an electronic benefit card</a:t>
            </a:r>
          </a:p>
          <a:p>
            <a:pPr marL="690563" lvl="1" indent="-233363" eaLnBrk="0" hangingPunct="0">
              <a:spcBef>
                <a:spcPct val="20000"/>
              </a:spcBef>
              <a:buFont typeface="Wingdings" pitchFamily="2" charset="2"/>
              <a:buChar char="§"/>
              <a:defRPr/>
            </a:pPr>
            <a:r>
              <a:rPr lang="en-US" sz="1600" dirty="0">
                <a:latin typeface="Futura Lt BT" pitchFamily="34" charset="0"/>
              </a:rPr>
              <a:t>Low Income Energy Assistance Program</a:t>
            </a:r>
          </a:p>
          <a:p>
            <a:pPr marL="1087438" lvl="2" indent="-173038" eaLnBrk="0" hangingPunct="0">
              <a:spcBef>
                <a:spcPct val="20000"/>
              </a:spcBef>
              <a:buFont typeface="Futura Lt BT" pitchFamily="34" charset="0"/>
              <a:buChar char="›"/>
              <a:defRPr/>
            </a:pPr>
            <a:r>
              <a:rPr lang="en-US" sz="1300" dirty="0">
                <a:latin typeface="Futura Lt BT" pitchFamily="34" charset="0"/>
              </a:rPr>
              <a:t>Provides assistance to keep homes heated and helps weatherize dwellings</a:t>
            </a:r>
          </a:p>
          <a:p>
            <a:pPr marL="690563" lvl="1" indent="-233363" eaLnBrk="0" hangingPunct="0">
              <a:spcBef>
                <a:spcPct val="20000"/>
              </a:spcBef>
              <a:buFont typeface="Wingdings" pitchFamily="2" charset="2"/>
              <a:buChar char="§"/>
              <a:defRPr/>
            </a:pPr>
            <a:r>
              <a:rPr lang="en-US" sz="1600" dirty="0">
                <a:latin typeface="Futura Lt BT" pitchFamily="34" charset="0"/>
              </a:rPr>
              <a:t>Food Distribution Programs</a:t>
            </a:r>
          </a:p>
          <a:p>
            <a:pPr marL="1087438" lvl="2" indent="-173038" eaLnBrk="0" hangingPunct="0">
              <a:spcBef>
                <a:spcPct val="20000"/>
              </a:spcBef>
              <a:buFont typeface="Futura Lt BT" pitchFamily="34" charset="0"/>
              <a:buChar char="›"/>
              <a:defRPr/>
            </a:pPr>
            <a:r>
              <a:rPr lang="en-US" sz="1300" dirty="0">
                <a:latin typeface="Futura Lt BT" pitchFamily="34" charset="0"/>
              </a:rPr>
              <a:t>Provide foodstuffs to charitable institutions, soup kitchens and, in emergencies, directly to consumers </a:t>
            </a:r>
          </a:p>
          <a:p>
            <a:pPr marL="342900" indent="-342900" eaLnBrk="0" hangingPunct="0">
              <a:spcBef>
                <a:spcPct val="20000"/>
              </a:spcBef>
              <a:buFont typeface="Arial" charset="0"/>
              <a:buChar char="•"/>
              <a:defRPr/>
            </a:pPr>
            <a:r>
              <a:rPr lang="en-US" dirty="0">
                <a:latin typeface="Futura Lt BT" pitchFamily="34" charset="0"/>
              </a:rPr>
              <a:t>Protect Vulnerable Adults</a:t>
            </a:r>
          </a:p>
          <a:p>
            <a:pPr marL="630238" lvl="1" indent="-173038" eaLnBrk="0" hangingPunct="0">
              <a:spcBef>
                <a:spcPct val="20000"/>
              </a:spcBef>
              <a:buFont typeface="Wingdings" pitchFamily="2" charset="2"/>
              <a:buChar char="§"/>
              <a:defRPr/>
            </a:pPr>
            <a:r>
              <a:rPr lang="en-US" sz="1600" dirty="0">
                <a:latin typeface="Futura Lt BT" pitchFamily="34" charset="0"/>
              </a:rPr>
              <a:t>Adult Protective Services</a:t>
            </a:r>
          </a:p>
          <a:p>
            <a:pPr marL="1087438" lvl="2" indent="-173038" eaLnBrk="0" hangingPunct="0">
              <a:spcBef>
                <a:spcPct val="20000"/>
              </a:spcBef>
              <a:buFont typeface="Futura Lt BT" pitchFamily="34" charset="0"/>
              <a:buChar char="›"/>
              <a:defRPr/>
            </a:pPr>
            <a:r>
              <a:rPr lang="en-US" sz="1300" dirty="0">
                <a:latin typeface="Futura Lt BT" pitchFamily="34" charset="0"/>
              </a:rPr>
              <a:t>Investigate reports of alleged abuse, neglect, and exploitation</a:t>
            </a:r>
          </a:p>
          <a:p>
            <a:pPr marL="342900" indent="-342900" eaLnBrk="0" hangingPunct="0">
              <a:spcBef>
                <a:spcPct val="20000"/>
              </a:spcBef>
              <a:buFont typeface="Arial" charset="0"/>
              <a:buChar char="•"/>
              <a:defRPr/>
            </a:pPr>
            <a:endParaRPr lang="en-US" sz="2000" dirty="0">
              <a:latin typeface="Futura Lt BT" pitchFamily="34" charset="0"/>
            </a:endParaRPr>
          </a:p>
        </p:txBody>
      </p:sp>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487362"/>
          </a:xfrm>
        </p:spPr>
        <p:txBody>
          <a:bodyPr/>
          <a:lstStyle/>
          <a:p>
            <a:pPr eaLnBrk="1" hangingPunct="1"/>
            <a:r>
              <a:rPr lang="en-US" sz="3200" b="1" dirty="0" smtClean="0">
                <a:latin typeface="Futura Lt BT" pitchFamily="34" charset="0"/>
              </a:rPr>
              <a:t>Rehabilitation Services</a:t>
            </a:r>
          </a:p>
        </p:txBody>
      </p:sp>
      <p:sp>
        <p:nvSpPr>
          <p:cNvPr id="14339" name="Content Placeholder 2"/>
          <p:cNvSpPr>
            <a:spLocks noGrp="1"/>
          </p:cNvSpPr>
          <p:nvPr>
            <p:ph idx="1"/>
          </p:nvPr>
        </p:nvSpPr>
        <p:spPr>
          <a:xfrm>
            <a:off x="381000" y="1600200"/>
            <a:ext cx="8534400" cy="4572000"/>
          </a:xfrm>
        </p:spPr>
        <p:txBody>
          <a:bodyPr/>
          <a:lstStyle/>
          <a:p>
            <a:pPr marL="346075" lvl="1" indent="-346075" eaLnBrk="1" hangingPunct="1">
              <a:buFont typeface="Arial" charset="0"/>
              <a:buChar char="•"/>
            </a:pPr>
            <a:r>
              <a:rPr lang="en-US" dirty="0" smtClean="0">
                <a:latin typeface="Futura Lt BT" pitchFamily="34" charset="0"/>
              </a:rPr>
              <a:t>Vocational Counseling and Guidance</a:t>
            </a:r>
          </a:p>
          <a:p>
            <a:pPr marL="346075" lvl="1" indent="-346075" eaLnBrk="1" hangingPunct="1">
              <a:buFont typeface="Arial" charset="0"/>
              <a:buChar char="•"/>
            </a:pPr>
            <a:r>
              <a:rPr lang="en-US" dirty="0" smtClean="0">
                <a:latin typeface="Futura Lt BT" pitchFamily="34" charset="0"/>
              </a:rPr>
              <a:t>Education and Training </a:t>
            </a:r>
          </a:p>
          <a:p>
            <a:pPr marL="346075" lvl="1" indent="-346075" eaLnBrk="1" hangingPunct="1">
              <a:buFont typeface="Arial" charset="0"/>
              <a:buChar char="•"/>
            </a:pPr>
            <a:r>
              <a:rPr lang="en-US" dirty="0" smtClean="0">
                <a:latin typeface="Futura Lt BT" pitchFamily="34" charset="0"/>
              </a:rPr>
              <a:t>Job Placement and Supported Employment</a:t>
            </a:r>
          </a:p>
          <a:p>
            <a:pPr marL="746125" lvl="2" indent="-346075" eaLnBrk="1" hangingPunct="1">
              <a:buFont typeface="Wingdings" pitchFamily="2" charset="2"/>
              <a:buChar char="§"/>
            </a:pPr>
            <a:r>
              <a:rPr lang="en-US" sz="2000" dirty="0" smtClean="0">
                <a:latin typeface="Futura Lt BT" pitchFamily="34" charset="0"/>
              </a:rPr>
              <a:t>Contract for services that support people seeking employment</a:t>
            </a:r>
          </a:p>
          <a:p>
            <a:pPr marL="346075" lvl="1" indent="-346075" eaLnBrk="1" hangingPunct="1">
              <a:buFont typeface="Arial" charset="0"/>
              <a:buChar char="•"/>
            </a:pPr>
            <a:r>
              <a:rPr lang="en-US" dirty="0" smtClean="0">
                <a:latin typeface="Futura Lt BT" pitchFamily="34" charset="0"/>
              </a:rPr>
              <a:t>Disability Determination Services</a:t>
            </a:r>
          </a:p>
          <a:p>
            <a:pPr marL="746125" lvl="2" indent="-346075" eaLnBrk="1" hangingPunct="1">
              <a:buFont typeface="Wingdings" pitchFamily="2" charset="2"/>
              <a:buChar char="§"/>
            </a:pPr>
            <a:r>
              <a:rPr lang="en-US" sz="2000" dirty="0" smtClean="0">
                <a:latin typeface="Futura Lt BT" pitchFamily="34" charset="0"/>
              </a:rPr>
              <a:t>Determine medical eligibility for Social Security Disability Insurance and Supplementary Security Income </a:t>
            </a:r>
          </a:p>
          <a:p>
            <a:pPr eaLnBrk="1" hangingPunct="1">
              <a:buFont typeface="Arial" charset="0"/>
              <a:buNone/>
            </a:pPr>
            <a:endParaRPr lang="en-US" sz="2800" dirty="0" smtClean="0">
              <a:latin typeface="Futura Lt BT" pitchFamily="34" charset="0"/>
            </a:endParaRPr>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EF04C570-6F49-4A39-8EA8-EF35093E2C49}" type="slidenum">
              <a:rPr lang="en-US" smtClean="0">
                <a:latin typeface="Futura Lt BT" pitchFamily="34" charset="0"/>
              </a:rPr>
              <a:pPr>
                <a:defRPr/>
              </a:pPr>
              <a:t>19</a:t>
            </a:fld>
            <a:endParaRPr lang="en-US" dirty="0">
              <a:latin typeface="Futura Lt BT" pitchFamily="34" charset="0"/>
            </a:endParaRPr>
          </a:p>
        </p:txBody>
      </p:sp>
      <p:sp>
        <p:nvSpPr>
          <p:cNvPr id="14341" name="TextBox 4"/>
          <p:cNvSpPr txBox="1">
            <a:spLocks noChangeArrowheads="1"/>
          </p:cNvSpPr>
          <p:nvPr/>
        </p:nvSpPr>
        <p:spPr bwMode="auto">
          <a:xfrm>
            <a:off x="381000" y="762000"/>
            <a:ext cx="8229600" cy="584200"/>
          </a:xfrm>
          <a:prstGeom prst="rect">
            <a:avLst/>
          </a:prstGeom>
          <a:noFill/>
          <a:ln w="9525">
            <a:noFill/>
            <a:miter lim="800000"/>
            <a:headEnd/>
            <a:tailEnd/>
          </a:ln>
        </p:spPr>
        <p:txBody>
          <a:bodyPr>
            <a:spAutoFit/>
          </a:bodyPr>
          <a:lstStyle/>
          <a:p>
            <a:pPr algn="ctr"/>
            <a:r>
              <a:rPr lang="en-US" sz="1600" i="1" dirty="0">
                <a:latin typeface="Futura Lt BT" pitchFamily="34" charset="0"/>
              </a:rPr>
              <a:t>Support Kansans with disabilities in gaining and keeping employment, </a:t>
            </a:r>
          </a:p>
          <a:p>
            <a:pPr algn="ctr"/>
            <a:r>
              <a:rPr lang="en-US" sz="1600" i="1" dirty="0">
                <a:latin typeface="Futura Lt BT" pitchFamily="34" charset="0"/>
              </a:rPr>
              <a:t>and </a:t>
            </a:r>
            <a:r>
              <a:rPr lang="en-US" sz="1600" i="1" dirty="0" smtClean="0">
                <a:latin typeface="Futura Lt BT" pitchFamily="34" charset="0"/>
              </a:rPr>
              <a:t>determine </a:t>
            </a:r>
            <a:r>
              <a:rPr lang="en-US" sz="1600" i="1" dirty="0">
                <a:latin typeface="Futura Lt BT" pitchFamily="34" charset="0"/>
              </a:rPr>
              <a:t>medical eligibility for federal disability programs</a:t>
            </a:r>
          </a:p>
        </p:txBody>
      </p:sp>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endParaRPr lang="en-US" dirty="0" smtClean="0"/>
          </a:p>
        </p:txBody>
      </p:sp>
      <p:pic>
        <p:nvPicPr>
          <p:cNvPr id="3075" name="Content Placeholder 4" descr="8.5x11logo_mission_vision_combo.jpg"/>
          <p:cNvPicPr>
            <a:picLocks noGrp="1" noChangeAspect="1"/>
          </p:cNvPicPr>
          <p:nvPr>
            <p:ph idx="1"/>
          </p:nvPr>
        </p:nvPicPr>
        <p:blipFill>
          <a:blip r:embed="rId3" cstate="print"/>
          <a:srcRect/>
          <a:stretch>
            <a:fillRect/>
          </a:stretch>
        </p:blipFill>
        <p:spPr>
          <a:xfrm>
            <a:off x="421684" y="381000"/>
            <a:ext cx="8458200" cy="6418263"/>
          </a:xfrm>
        </p:spPr>
      </p:pic>
      <p:sp>
        <p:nvSpPr>
          <p:cNvPr id="4" name="Slide Number Placeholder 3"/>
          <p:cNvSpPr>
            <a:spLocks noGrp="1"/>
          </p:cNvSpPr>
          <p:nvPr>
            <p:ph type="sldNum" sz="quarter" idx="4294967295"/>
          </p:nvPr>
        </p:nvSpPr>
        <p:spPr>
          <a:xfrm>
            <a:off x="6553200" y="6356350"/>
            <a:ext cx="2133600" cy="365125"/>
          </a:xfrm>
        </p:spPr>
        <p:txBody>
          <a:bodyPr/>
          <a:lstStyle/>
          <a:p>
            <a:pPr>
              <a:defRPr/>
            </a:pPr>
            <a:fld id="{EE942D13-49B4-455F-B7F7-5B2C081DC1A1}" type="slidenum">
              <a:rPr lang="en-US"/>
              <a:pPr>
                <a:defRPr/>
              </a:pPr>
              <a:t>2</a:t>
            </a:fld>
            <a:endParaRPr lang="en-US" dirty="0"/>
          </a:p>
        </p:txBody>
      </p:sp>
      <p:pic>
        <p:nvPicPr>
          <p:cNvPr id="3077" name="Content Placeholder 5" descr="SRS Black.png"/>
          <p:cNvPicPr>
            <a:picLocks noChangeAspect="1"/>
          </p:cNvPicPr>
          <p:nvPr/>
        </p:nvPicPr>
        <p:blipFill>
          <a:blip r:embed="rId4" cstate="print"/>
          <a:srcRect/>
          <a:stretch>
            <a:fillRect/>
          </a:stretch>
        </p:blipFill>
        <p:spPr bwMode="auto">
          <a:xfrm>
            <a:off x="1939925" y="533400"/>
            <a:ext cx="5222875" cy="1905000"/>
          </a:xfrm>
          <a:prstGeom prst="rect">
            <a:avLst/>
          </a:prstGeom>
          <a:noFill/>
          <a:ln w="9525">
            <a:noFill/>
            <a:miter lim="800000"/>
            <a:headEnd/>
            <a:tailEnd/>
          </a:ln>
        </p:spPr>
      </p:pic>
      <p:pic>
        <p:nvPicPr>
          <p:cNvPr id="3078" name="Content Placeholder 4" descr="8.5x11logo_mission_vision_combo.jpg"/>
          <p:cNvPicPr>
            <a:picLocks noChangeAspect="1"/>
          </p:cNvPicPr>
          <p:nvPr/>
        </p:nvPicPr>
        <p:blipFill>
          <a:blip r:embed="rId3" cstate="print"/>
          <a:srcRect l="-917" t="66486"/>
          <a:stretch>
            <a:fillRect/>
          </a:stretch>
        </p:blipFill>
        <p:spPr bwMode="auto">
          <a:xfrm>
            <a:off x="396875" y="4337050"/>
            <a:ext cx="8382000" cy="2151063"/>
          </a:xfrm>
          <a:prstGeom prst="rect">
            <a:avLst/>
          </a:prstGeom>
          <a:noFill/>
          <a:ln w="9525">
            <a:noFill/>
            <a:miter lim="800000"/>
            <a:headEnd/>
            <a:tailEnd/>
          </a:ln>
        </p:spPr>
      </p:pic>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92162"/>
          </a:xfrm>
        </p:spPr>
        <p:txBody>
          <a:bodyPr/>
          <a:lstStyle/>
          <a:p>
            <a:pPr eaLnBrk="1" hangingPunct="1"/>
            <a:r>
              <a:rPr lang="en-US" sz="3200" b="1" dirty="0" smtClean="0">
                <a:latin typeface="Futura Lt BT" pitchFamily="34" charset="0"/>
              </a:rPr>
              <a:t>Child Support Enforcement</a:t>
            </a:r>
          </a:p>
        </p:txBody>
      </p:sp>
      <p:sp>
        <p:nvSpPr>
          <p:cNvPr id="15363" name="Content Placeholder 2"/>
          <p:cNvSpPr>
            <a:spLocks noGrp="1"/>
          </p:cNvSpPr>
          <p:nvPr>
            <p:ph idx="1"/>
          </p:nvPr>
        </p:nvSpPr>
        <p:spPr>
          <a:xfrm>
            <a:off x="381000" y="1600200"/>
            <a:ext cx="8229600" cy="4525963"/>
          </a:xfrm>
        </p:spPr>
        <p:txBody>
          <a:bodyPr/>
          <a:lstStyle/>
          <a:p>
            <a:pPr eaLnBrk="1" hangingPunct="1"/>
            <a:r>
              <a:rPr lang="en-US" sz="2800" dirty="0" smtClean="0">
                <a:latin typeface="Futura Lt BT" pitchFamily="34" charset="0"/>
              </a:rPr>
              <a:t>Establish paternity</a:t>
            </a:r>
          </a:p>
          <a:p>
            <a:pPr eaLnBrk="1" hangingPunct="1"/>
            <a:r>
              <a:rPr lang="en-US" sz="2800" dirty="0" smtClean="0">
                <a:latin typeface="Futura Lt BT" pitchFamily="34" charset="0"/>
              </a:rPr>
              <a:t>Establish and modify financial and medical support orders</a:t>
            </a:r>
          </a:p>
          <a:p>
            <a:pPr eaLnBrk="1" hangingPunct="1"/>
            <a:r>
              <a:rPr lang="en-US" sz="2800" dirty="0" smtClean="0">
                <a:latin typeface="Futura Lt BT" pitchFamily="34" charset="0"/>
              </a:rPr>
              <a:t>Collect and disburse support payments </a:t>
            </a:r>
          </a:p>
          <a:p>
            <a:pPr lvl="1" eaLnBrk="1" hangingPunct="1">
              <a:buFont typeface="Wingdings" pitchFamily="2" charset="2"/>
              <a:buChar char="§"/>
            </a:pPr>
            <a:r>
              <a:rPr lang="en-US" sz="2000" dirty="0" smtClean="0">
                <a:latin typeface="Futura Lt BT" pitchFamily="34" charset="0"/>
              </a:rPr>
              <a:t>Enforce income withholding and court actions</a:t>
            </a:r>
          </a:p>
          <a:p>
            <a:pPr lvl="1" eaLnBrk="1" hangingPunct="1"/>
            <a:endParaRPr lang="en-US" sz="2400" dirty="0" smtClean="0">
              <a:latin typeface="Futura Lt BT" pitchFamily="34" charset="0"/>
            </a:endParaRPr>
          </a:p>
          <a:p>
            <a:pPr lvl="1" eaLnBrk="1" hangingPunct="1">
              <a:buFont typeface="Arial" charset="0"/>
              <a:buNone/>
            </a:pPr>
            <a:endParaRPr lang="en-US" sz="2000" dirty="0" smtClean="0">
              <a:latin typeface="Futura Lt BT" pitchFamily="34" charset="0"/>
            </a:endParaRPr>
          </a:p>
          <a:p>
            <a:pPr eaLnBrk="1" hangingPunct="1"/>
            <a:endParaRPr lang="en-US" sz="2800" dirty="0" smtClean="0">
              <a:latin typeface="Futura Lt BT" pitchFamily="34" charset="0"/>
            </a:endParaRPr>
          </a:p>
          <a:p>
            <a:pPr eaLnBrk="1" hangingPunct="1"/>
            <a:endParaRPr lang="en-US" sz="2400" dirty="0" smtClean="0">
              <a:latin typeface="Futura Lt BT" pitchFamily="34" charset="0"/>
            </a:endParaRPr>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BBA91F67-FCA8-4A7B-AF97-90E5FF9CF5B1}" type="slidenum">
              <a:rPr lang="en-US" smtClean="0">
                <a:latin typeface="Futura Lt BT" pitchFamily="34" charset="0"/>
              </a:rPr>
              <a:pPr>
                <a:defRPr/>
              </a:pPr>
              <a:t>20</a:t>
            </a:fld>
            <a:endParaRPr lang="en-US" dirty="0">
              <a:latin typeface="Futura Lt BT" pitchFamily="34" charset="0"/>
            </a:endParaRPr>
          </a:p>
        </p:txBody>
      </p:sp>
      <p:sp>
        <p:nvSpPr>
          <p:cNvPr id="15365" name="TextBox 4"/>
          <p:cNvSpPr txBox="1">
            <a:spLocks noChangeArrowheads="1"/>
          </p:cNvSpPr>
          <p:nvPr/>
        </p:nvSpPr>
        <p:spPr bwMode="auto">
          <a:xfrm>
            <a:off x="381000" y="990600"/>
            <a:ext cx="8229600" cy="338138"/>
          </a:xfrm>
          <a:prstGeom prst="rect">
            <a:avLst/>
          </a:prstGeom>
          <a:noFill/>
          <a:ln w="9525">
            <a:noFill/>
            <a:miter lim="800000"/>
            <a:headEnd/>
            <a:tailEnd/>
          </a:ln>
        </p:spPr>
        <p:txBody>
          <a:bodyPr>
            <a:spAutoFit/>
          </a:bodyPr>
          <a:lstStyle/>
          <a:p>
            <a:pPr algn="ctr"/>
            <a:r>
              <a:rPr lang="en-US" sz="1600" i="1" dirty="0">
                <a:latin typeface="Futura Lt BT" pitchFamily="34" charset="0"/>
              </a:rPr>
              <a:t>Promote self-sufficiency by facilitating receipt of child support payments</a:t>
            </a:r>
          </a:p>
        </p:txBody>
      </p:sp>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Initiatives</a:t>
            </a:r>
            <a:endParaRPr lang="en-US" dirty="0"/>
          </a:p>
        </p:txBody>
      </p:sp>
      <p:sp>
        <p:nvSpPr>
          <p:cNvPr id="3" name="Content Placeholder 2"/>
          <p:cNvSpPr>
            <a:spLocks noGrp="1"/>
          </p:cNvSpPr>
          <p:nvPr>
            <p:ph idx="1"/>
          </p:nvPr>
        </p:nvSpPr>
        <p:spPr/>
        <p:txBody>
          <a:bodyPr/>
          <a:lstStyle/>
          <a:p>
            <a:r>
              <a:rPr lang="en-US" b="1" dirty="0" smtClean="0"/>
              <a:t>Healthy Marriage Initiative</a:t>
            </a:r>
          </a:p>
          <a:p>
            <a:pPr lvl="1">
              <a:buFont typeface="Wingdings" pitchFamily="2" charset="2"/>
              <a:buChar char="§"/>
            </a:pPr>
            <a:r>
              <a:rPr lang="en-US" dirty="0" smtClean="0"/>
              <a:t>Reviewing disincentives to marriage  in existing programs</a:t>
            </a:r>
          </a:p>
          <a:p>
            <a:pPr lvl="1">
              <a:buNone/>
            </a:pPr>
            <a:endParaRPr lang="en-US" dirty="0" smtClean="0"/>
          </a:p>
          <a:p>
            <a:r>
              <a:rPr lang="en-US" b="1" dirty="0" smtClean="0"/>
              <a:t>Fatherhood Initiative</a:t>
            </a:r>
          </a:p>
          <a:p>
            <a:pPr>
              <a:buNone/>
            </a:pPr>
            <a:endParaRPr lang="en-US" dirty="0" smtClean="0"/>
          </a:p>
          <a:p>
            <a:r>
              <a:rPr lang="en-US" b="1" dirty="0" smtClean="0"/>
              <a:t>Outreach to Faith-Based Community Organizations</a:t>
            </a:r>
          </a:p>
          <a:p>
            <a:pPr lvl="1">
              <a:buNone/>
            </a:pPr>
            <a:endParaRPr lang="en-US" dirty="0" smtClean="0"/>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7D5D31E1-6009-4CA5-8479-9626BE82ABC6}" type="slidenum">
              <a:rPr lang="en-US" smtClean="0"/>
              <a:pPr>
                <a:defRPr/>
              </a:pPr>
              <a:t>21</a:t>
            </a:fld>
            <a:endParaRPr lang="en-US" dirty="0"/>
          </a:p>
        </p:txBody>
      </p:sp>
      <p:sp>
        <p:nvSpPr>
          <p:cNvPr id="5" name="Footer Placeholder 4"/>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extLst>
      <p:ext uri="{BB962C8B-B14F-4D97-AF65-F5344CB8AC3E}">
        <p14:creationId xmlns:p14="http://schemas.microsoft.com/office/powerpoint/2010/main" val="2236266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715962"/>
          </a:xfrm>
        </p:spPr>
        <p:txBody>
          <a:bodyPr/>
          <a:lstStyle/>
          <a:p>
            <a:pPr algn="l"/>
            <a:r>
              <a:rPr lang="en-US" sz="2800" b="1" dirty="0">
                <a:latin typeface="Futura Lt BT" pitchFamily="34" charset="0"/>
              </a:rPr>
              <a:t>Summary of Expenditures &amp; Persons Served</a:t>
            </a:r>
            <a:r>
              <a:rPr lang="en-US" b="1" dirty="0">
                <a:latin typeface="Futura Lt BT" pitchFamily="34" charset="0"/>
              </a:rPr>
              <a:t/>
            </a:r>
            <a:br>
              <a:rPr lang="en-US" b="1" dirty="0">
                <a:latin typeface="Futura Lt BT" pitchFamily="34" charset="0"/>
              </a:rPr>
            </a:br>
            <a:r>
              <a:rPr lang="en-US" sz="1400" dirty="0">
                <a:latin typeface="Futura Lt BT" pitchFamily="34" charset="0"/>
              </a:rPr>
              <a:t>Annual Expenditures in </a:t>
            </a:r>
            <a:r>
              <a:rPr lang="en-US" sz="1400" dirty="0" smtClean="0">
                <a:latin typeface="Futura Lt BT" pitchFamily="34" charset="0"/>
              </a:rPr>
              <a:t>Millions</a:t>
            </a:r>
            <a:r>
              <a:rPr lang="en-US" sz="1400" dirty="0">
                <a:latin typeface="Futura Lt BT" pitchFamily="34" charset="0"/>
              </a:rPr>
              <a:t/>
            </a:r>
            <a:br>
              <a:rPr lang="en-US" sz="1400" dirty="0">
                <a:latin typeface="Futura Lt BT" pitchFamily="34" charset="0"/>
              </a:rPr>
            </a:br>
            <a:endParaRPr lang="en-US" dirty="0"/>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7D5D31E1-6009-4CA5-8479-9626BE82ABC6}" type="slidenum">
              <a:rPr lang="en-US" smtClean="0"/>
              <a:pPr>
                <a:defRPr/>
              </a:pPr>
              <a:t>22</a:t>
            </a:fld>
            <a:endParaRPr lang="en-US" dirty="0"/>
          </a:p>
        </p:txBody>
      </p:sp>
      <p:sp>
        <p:nvSpPr>
          <p:cNvPr id="8" name="Content Placeholder 7"/>
          <p:cNvSpPr>
            <a:spLocks noGrp="1"/>
          </p:cNvSpPr>
          <p:nvPr>
            <p:ph idx="1"/>
          </p:nvPr>
        </p:nvSpPr>
        <p:spPr/>
        <p:txBody>
          <a:bodyPr/>
          <a:lstStyle/>
          <a:p>
            <a:pPr marL="0" indent="0">
              <a:buNone/>
            </a:pPr>
            <a:endParaRPr lang="en-US" dirty="0"/>
          </a:p>
        </p:txBody>
      </p:sp>
      <p:sp>
        <p:nvSpPr>
          <p:cNvPr id="3" name="Footer Placeholder 2"/>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611" y="1066800"/>
            <a:ext cx="8412480" cy="5119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7690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715962"/>
          </a:xfrm>
        </p:spPr>
        <p:txBody>
          <a:bodyPr/>
          <a:lstStyle/>
          <a:p>
            <a:pPr algn="l"/>
            <a:r>
              <a:rPr lang="en-US" sz="2800" b="1" dirty="0">
                <a:latin typeface="Futura Lt BT" pitchFamily="34" charset="0"/>
              </a:rPr>
              <a:t>Summary of Expenditures &amp; Persons Served</a:t>
            </a:r>
            <a:r>
              <a:rPr lang="en-US" b="1" dirty="0">
                <a:latin typeface="Futura Lt BT" pitchFamily="34" charset="0"/>
              </a:rPr>
              <a:t/>
            </a:r>
            <a:br>
              <a:rPr lang="en-US" b="1" dirty="0">
                <a:latin typeface="Futura Lt BT" pitchFamily="34" charset="0"/>
              </a:rPr>
            </a:br>
            <a:r>
              <a:rPr lang="en-US" sz="1400" dirty="0">
                <a:latin typeface="Futura Lt BT" pitchFamily="34" charset="0"/>
              </a:rPr>
              <a:t>Annual Expenditures in Millions</a:t>
            </a:r>
            <a:br>
              <a:rPr lang="en-US" sz="1400" dirty="0">
                <a:latin typeface="Futura Lt BT" pitchFamily="34" charset="0"/>
              </a:rPr>
            </a:br>
            <a:endParaRPr lang="en-US" dirty="0"/>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7D5D31E1-6009-4CA5-8479-9626BE82ABC6}" type="slidenum">
              <a:rPr lang="en-US" smtClean="0"/>
              <a:pPr>
                <a:defRPr/>
              </a:pPr>
              <a:t>23</a:t>
            </a:fld>
            <a:endParaRPr lang="en-US" dirty="0"/>
          </a:p>
        </p:txBody>
      </p:sp>
      <p:sp>
        <p:nvSpPr>
          <p:cNvPr id="8" name="Content Placeholder 7"/>
          <p:cNvSpPr>
            <a:spLocks noGrp="1"/>
          </p:cNvSpPr>
          <p:nvPr>
            <p:ph idx="1"/>
          </p:nvPr>
        </p:nvSpPr>
        <p:spPr/>
        <p:txBody>
          <a:bodyPr/>
          <a:lstStyle/>
          <a:p>
            <a:pPr marL="0" indent="0">
              <a:buNone/>
            </a:pPr>
            <a:endParaRPr lang="en-US" dirty="0"/>
          </a:p>
        </p:txBody>
      </p:sp>
      <p:sp>
        <p:nvSpPr>
          <p:cNvPr id="3" name="Footer Placeholder 2"/>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350520" y="1212011"/>
            <a:ext cx="8412480" cy="435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6695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715962"/>
          </a:xfrm>
        </p:spPr>
        <p:txBody>
          <a:bodyPr/>
          <a:lstStyle/>
          <a:p>
            <a:pPr algn="l"/>
            <a:r>
              <a:rPr lang="en-US" sz="2800" b="1" dirty="0">
                <a:latin typeface="Futura Lt BT" pitchFamily="34" charset="0"/>
              </a:rPr>
              <a:t>Summary of Expenditures &amp; Persons Served</a:t>
            </a:r>
            <a:r>
              <a:rPr lang="en-US" b="1" dirty="0">
                <a:latin typeface="Futura Lt BT" pitchFamily="34" charset="0"/>
              </a:rPr>
              <a:t/>
            </a:r>
            <a:br>
              <a:rPr lang="en-US" b="1" dirty="0">
                <a:latin typeface="Futura Lt BT" pitchFamily="34" charset="0"/>
              </a:rPr>
            </a:br>
            <a:r>
              <a:rPr lang="en-US" sz="1400" dirty="0">
                <a:latin typeface="Futura Lt BT" pitchFamily="34" charset="0"/>
              </a:rPr>
              <a:t>Annual Expenditures in Millions</a:t>
            </a:r>
            <a:br>
              <a:rPr lang="en-US" sz="1400" dirty="0">
                <a:latin typeface="Futura Lt BT" pitchFamily="34" charset="0"/>
              </a:rPr>
            </a:br>
            <a:endParaRPr lang="en-US" dirty="0"/>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7D5D31E1-6009-4CA5-8479-9626BE82ABC6}" type="slidenum">
              <a:rPr lang="en-US" smtClean="0"/>
              <a:pPr>
                <a:defRPr/>
              </a:pPr>
              <a:t>24</a:t>
            </a:fld>
            <a:endParaRPr lang="en-US" dirty="0"/>
          </a:p>
        </p:txBody>
      </p:sp>
      <p:sp>
        <p:nvSpPr>
          <p:cNvPr id="8" name="Content Placeholder 7"/>
          <p:cNvSpPr>
            <a:spLocks noGrp="1"/>
          </p:cNvSpPr>
          <p:nvPr>
            <p:ph idx="1"/>
          </p:nvPr>
        </p:nvSpPr>
        <p:spPr/>
        <p:txBody>
          <a:bodyPr/>
          <a:lstStyle/>
          <a:p>
            <a:endParaRPr lang="en-US" dirty="0"/>
          </a:p>
        </p:txBody>
      </p:sp>
      <p:sp>
        <p:nvSpPr>
          <p:cNvPr id="3" name="Footer Placeholder 2"/>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
        <p:nvSpPr>
          <p:cNvPr id="5" name="TextBox 4"/>
          <p:cNvSpPr txBox="1"/>
          <p:nvPr/>
        </p:nvSpPr>
        <p:spPr>
          <a:xfrm>
            <a:off x="441160" y="5919265"/>
            <a:ext cx="8229600" cy="261610"/>
          </a:xfrm>
          <a:prstGeom prst="rect">
            <a:avLst/>
          </a:prstGeom>
          <a:noFill/>
        </p:spPr>
        <p:txBody>
          <a:bodyPr wrap="square" rtlCol="0">
            <a:spAutoFit/>
          </a:bodyPr>
          <a:lstStyle/>
          <a:p>
            <a:r>
              <a:rPr lang="en-US" sz="1100" dirty="0"/>
              <a:t>* Expenditures for child abuse/neglect investigations are included in other budget categories</a:t>
            </a:r>
          </a:p>
        </p:txBody>
      </p:sp>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552" y="1265560"/>
            <a:ext cx="8412480" cy="3321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01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715962"/>
          </a:xfrm>
        </p:spPr>
        <p:txBody>
          <a:bodyPr/>
          <a:lstStyle/>
          <a:p>
            <a:pPr algn="l"/>
            <a:r>
              <a:rPr lang="en-US" sz="2800" b="1" dirty="0">
                <a:latin typeface="Futura Lt BT" pitchFamily="34" charset="0"/>
              </a:rPr>
              <a:t>Summary of Expenditures &amp; Persons Served</a:t>
            </a:r>
            <a:r>
              <a:rPr lang="en-US" b="1" dirty="0">
                <a:latin typeface="Futura Lt BT" pitchFamily="34" charset="0"/>
              </a:rPr>
              <a:t/>
            </a:r>
            <a:br>
              <a:rPr lang="en-US" b="1" dirty="0">
                <a:latin typeface="Futura Lt BT" pitchFamily="34" charset="0"/>
              </a:rPr>
            </a:br>
            <a:r>
              <a:rPr lang="en-US" sz="1400" dirty="0">
                <a:latin typeface="Futura Lt BT" pitchFamily="34" charset="0"/>
              </a:rPr>
              <a:t>Annual Expenditures in Millions</a:t>
            </a:r>
            <a:br>
              <a:rPr lang="en-US" sz="1400" dirty="0">
                <a:latin typeface="Futura Lt BT" pitchFamily="34" charset="0"/>
              </a:rPr>
            </a:br>
            <a:endParaRPr lang="en-US" dirty="0"/>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7D5D31E1-6009-4CA5-8479-9626BE82ABC6}" type="slidenum">
              <a:rPr lang="en-US" smtClean="0"/>
              <a:pPr>
                <a:defRPr/>
              </a:pPr>
              <a:t>25</a:t>
            </a:fld>
            <a:endParaRPr lang="en-US" dirty="0"/>
          </a:p>
        </p:txBody>
      </p:sp>
      <p:sp>
        <p:nvSpPr>
          <p:cNvPr id="8" name="Content Placeholder 7"/>
          <p:cNvSpPr>
            <a:spLocks noGrp="1"/>
          </p:cNvSpPr>
          <p:nvPr>
            <p:ph idx="1"/>
          </p:nvPr>
        </p:nvSpPr>
        <p:spPr/>
        <p:txBody>
          <a:bodyPr/>
          <a:lstStyle/>
          <a:p>
            <a:endParaRPr lang="en-US" dirty="0"/>
          </a:p>
        </p:txBody>
      </p:sp>
      <p:sp>
        <p:nvSpPr>
          <p:cNvPr id="3" name="TextBox 2"/>
          <p:cNvSpPr txBox="1"/>
          <p:nvPr/>
        </p:nvSpPr>
        <p:spPr>
          <a:xfrm>
            <a:off x="457200" y="6062990"/>
            <a:ext cx="3810000" cy="261610"/>
          </a:xfrm>
          <a:prstGeom prst="rect">
            <a:avLst/>
          </a:prstGeom>
          <a:noFill/>
        </p:spPr>
        <p:txBody>
          <a:bodyPr wrap="square" rtlCol="0">
            <a:spAutoFit/>
          </a:bodyPr>
          <a:lstStyle/>
          <a:p>
            <a:r>
              <a:rPr lang="en-US" sz="1100" dirty="0"/>
              <a:t># - FY 2011 includes one-time ARRA funding</a:t>
            </a:r>
          </a:p>
        </p:txBody>
      </p:sp>
      <p:sp>
        <p:nvSpPr>
          <p:cNvPr id="5" name="Footer Placeholder 4"/>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976" y="1094358"/>
            <a:ext cx="8412480" cy="4925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089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Rob Siedlecki Jr., </a:t>
            </a:r>
            <a:r>
              <a:rPr lang="en-US" sz="2800" dirty="0"/>
              <a:t/>
            </a:r>
            <a:br>
              <a:rPr lang="en-US" sz="2800" dirty="0"/>
            </a:br>
            <a:r>
              <a:rPr lang="en-US" sz="2400" b="1" dirty="0" smtClean="0"/>
              <a:t>Acting Secretary </a:t>
            </a:r>
            <a:r>
              <a:rPr lang="en-US" sz="2400" b="1" dirty="0"/>
              <a:t>of Social and Rehabilitation Services (SRS</a:t>
            </a:r>
            <a:r>
              <a:rPr lang="en-US" sz="2400" b="1" dirty="0" smtClean="0"/>
              <a:t>)</a:t>
            </a:r>
            <a:endParaRPr lang="en-US" sz="4000" dirty="0"/>
          </a:p>
        </p:txBody>
      </p:sp>
      <p:sp>
        <p:nvSpPr>
          <p:cNvPr id="3" name="Content Placeholder 2"/>
          <p:cNvSpPr>
            <a:spLocks noGrp="1"/>
          </p:cNvSpPr>
          <p:nvPr>
            <p:ph idx="1"/>
          </p:nvPr>
        </p:nvSpPr>
        <p:spPr>
          <a:xfrm>
            <a:off x="1066800" y="1600200"/>
            <a:ext cx="6934200" cy="4724400"/>
          </a:xfrm>
        </p:spPr>
        <p:txBody>
          <a:bodyPr/>
          <a:lstStyle/>
          <a:p>
            <a:pPr marL="0" indent="0">
              <a:buNone/>
            </a:pPr>
            <a:r>
              <a:rPr lang="en-US" sz="2400" dirty="0" smtClean="0"/>
              <a:t>Rob </a:t>
            </a:r>
            <a:r>
              <a:rPr lang="en-US" sz="2400" dirty="0"/>
              <a:t>Siedlecki has more than 15 years of public and private sector leadership experience at the local, state and federal levels.  He worked for four years in the federal government's Administration for Children and Families which oversees more than 60 programs, including Head Start, the Healthy Marriage Initiative, runaway and homeless youth programs, and the Temporary Assistance for Needy Families (TANF) program.  He served as chief of staff for the Florida Department of Health which has 17,000 employees and an annual budget of nearly three-billion </a:t>
            </a:r>
            <a:r>
              <a:rPr lang="en-US" sz="2400" dirty="0" smtClean="0"/>
              <a:t>dollars.</a:t>
            </a:r>
            <a:endParaRPr lang="en-US" sz="2400" dirty="0"/>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7D5D31E1-6009-4CA5-8479-9626BE82ABC6}" type="slidenum">
              <a:rPr lang="en-US" smtClean="0"/>
              <a:pPr>
                <a:defRPr/>
              </a:pPr>
              <a:t>3</a:t>
            </a:fld>
            <a:endParaRPr lang="en-US" dirty="0"/>
          </a:p>
        </p:txBody>
      </p:sp>
      <p:sp>
        <p:nvSpPr>
          <p:cNvPr id="5" name="Footer Placeholder 4"/>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extLst>
      <p:ext uri="{BB962C8B-B14F-4D97-AF65-F5344CB8AC3E}">
        <p14:creationId xmlns:p14="http://schemas.microsoft.com/office/powerpoint/2010/main" val="2573713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6"/>
          <p:cNvSpPr txBox="1">
            <a:spLocks noChangeArrowheads="1"/>
          </p:cNvSpPr>
          <p:nvPr/>
        </p:nvSpPr>
        <p:spPr bwMode="auto">
          <a:xfrm>
            <a:off x="381000" y="228600"/>
            <a:ext cx="8458200" cy="554038"/>
          </a:xfrm>
          <a:prstGeom prst="rect">
            <a:avLst/>
          </a:prstGeom>
          <a:noFill/>
          <a:ln w="9525">
            <a:noFill/>
            <a:miter lim="800000"/>
            <a:headEnd/>
            <a:tailEnd/>
          </a:ln>
        </p:spPr>
        <p:txBody>
          <a:bodyPr>
            <a:spAutoFit/>
          </a:bodyPr>
          <a:lstStyle/>
          <a:p>
            <a:pPr algn="ctr"/>
            <a:r>
              <a:rPr lang="en-US" sz="3000" dirty="0">
                <a:latin typeface="Futura Lt BT" pitchFamily="34" charset="0"/>
              </a:rPr>
              <a:t>Organization</a:t>
            </a:r>
          </a:p>
        </p:txBody>
      </p:sp>
      <p:cxnSp>
        <p:nvCxnSpPr>
          <p:cNvPr id="10" name="Straight Connector 9"/>
          <p:cNvCxnSpPr/>
          <p:nvPr/>
        </p:nvCxnSpPr>
        <p:spPr>
          <a:xfrm>
            <a:off x="457200" y="1066800"/>
            <a:ext cx="8229600" cy="1588"/>
          </a:xfrm>
          <a:prstGeom prst="line">
            <a:avLst/>
          </a:prstGeom>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304800" y="2834639"/>
            <a:ext cx="2743200" cy="3337560"/>
          </a:xfrm>
          <a:prstGeom prst="rect">
            <a:avLst/>
          </a:prstGeom>
          <a:solidFill>
            <a:schemeClr val="bg1">
              <a:lumMod val="85000"/>
            </a:schemeClr>
          </a:solidFill>
          <a:ln>
            <a:solidFill>
              <a:schemeClr val="bg1">
                <a:lumMod val="50000"/>
              </a:schemeClr>
            </a:solidFill>
          </a:ln>
        </p:spPr>
        <p:txBody>
          <a:bodyPr/>
          <a:lstStyle/>
          <a:p>
            <a:pPr algn="ctr" fontAlgn="auto">
              <a:spcBef>
                <a:spcPts val="0"/>
              </a:spcBef>
              <a:spcAft>
                <a:spcPts val="0"/>
              </a:spcAft>
              <a:tabLst>
                <a:tab pos="109728" algn="l"/>
              </a:tabLst>
              <a:defRPr/>
            </a:pPr>
            <a:r>
              <a:rPr lang="en-US" sz="1300" b="1" u="sng" dirty="0">
                <a:latin typeface="Futura Lt BT" pitchFamily="34" charset="0"/>
              </a:rPr>
              <a:t>Disability and Behavioral </a:t>
            </a:r>
            <a:r>
              <a:rPr lang="en-US" sz="1300" b="1" u="sng" dirty="0" smtClean="0">
                <a:latin typeface="Futura Lt BT" pitchFamily="34" charset="0"/>
              </a:rPr>
              <a:t/>
            </a:r>
            <a:br>
              <a:rPr lang="en-US" sz="1300" b="1" u="sng" dirty="0" smtClean="0">
                <a:latin typeface="Futura Lt BT" pitchFamily="34" charset="0"/>
              </a:rPr>
            </a:br>
            <a:r>
              <a:rPr lang="en-US" sz="1300" b="1" u="sng" dirty="0" smtClean="0">
                <a:latin typeface="Futura Lt BT" pitchFamily="34" charset="0"/>
              </a:rPr>
              <a:t>Health Services</a:t>
            </a:r>
          </a:p>
          <a:p>
            <a:pPr algn="ctr" fontAlgn="auto">
              <a:spcBef>
                <a:spcPts val="0"/>
              </a:spcBef>
              <a:spcAft>
                <a:spcPts val="0"/>
              </a:spcAft>
              <a:tabLst>
                <a:tab pos="109728" algn="l"/>
              </a:tabLst>
              <a:defRPr/>
            </a:pPr>
            <a:r>
              <a:rPr lang="en-US" sz="1300" b="1" u="sng" dirty="0">
                <a:latin typeface="Futura Lt BT" pitchFamily="34" charset="0"/>
              </a:rPr>
              <a:t/>
            </a:r>
            <a:br>
              <a:rPr lang="en-US" sz="1300" b="1" u="sng" dirty="0">
                <a:latin typeface="Futura Lt BT" pitchFamily="34" charset="0"/>
              </a:rPr>
            </a:br>
            <a:r>
              <a:rPr lang="en-US" sz="1300" b="1" dirty="0">
                <a:latin typeface="Futura Lt BT" pitchFamily="34" charset="0"/>
              </a:rPr>
              <a:t>Ray Dalton, Deputy Secretary</a:t>
            </a:r>
          </a:p>
          <a:p>
            <a:pPr fontAlgn="auto">
              <a:spcBef>
                <a:spcPts val="0"/>
              </a:spcBef>
              <a:spcAft>
                <a:spcPts val="0"/>
              </a:spcAft>
              <a:tabLst>
                <a:tab pos="109728" algn="l"/>
              </a:tabLst>
              <a:defRPr/>
            </a:pPr>
            <a:endParaRPr lang="en-US" sz="1300" b="1" dirty="0">
              <a:latin typeface="Futura Lt BT" pitchFamily="34" charset="0"/>
            </a:endParaRPr>
          </a:p>
          <a:p>
            <a:pPr marL="568325" indent="-222250" fontAlgn="auto">
              <a:spcBef>
                <a:spcPts val="0"/>
              </a:spcBef>
              <a:spcAft>
                <a:spcPts val="900"/>
              </a:spcAft>
              <a:buFont typeface="Arial" pitchFamily="34" charset="0"/>
              <a:buChar char="•"/>
              <a:tabLst>
                <a:tab pos="109728" algn="l"/>
              </a:tabLst>
              <a:defRPr/>
            </a:pPr>
            <a:r>
              <a:rPr lang="en-US" sz="1300" dirty="0">
                <a:latin typeface="Futura Lt BT" pitchFamily="34" charset="0"/>
              </a:rPr>
              <a:t>Addiction and Prevention </a:t>
            </a:r>
            <a:r>
              <a:rPr lang="en-US" sz="1300" dirty="0" smtClean="0">
                <a:latin typeface="Futura Lt BT" pitchFamily="34" charset="0"/>
              </a:rPr>
              <a:t>Services</a:t>
            </a:r>
            <a:endParaRPr lang="en-US" sz="1300" dirty="0">
              <a:latin typeface="Futura Lt BT" pitchFamily="34" charset="0"/>
            </a:endParaRPr>
          </a:p>
          <a:p>
            <a:pPr marL="568325" indent="-222250" fontAlgn="auto">
              <a:spcBef>
                <a:spcPts val="0"/>
              </a:spcBef>
              <a:spcAft>
                <a:spcPts val="900"/>
              </a:spcAft>
              <a:buFont typeface="Arial" pitchFamily="34" charset="0"/>
              <a:buChar char="•"/>
              <a:tabLst>
                <a:tab pos="109728" algn="l"/>
              </a:tabLst>
              <a:defRPr/>
            </a:pPr>
            <a:r>
              <a:rPr lang="en-US" sz="1300" dirty="0">
                <a:latin typeface="Futura Lt BT" pitchFamily="34" charset="0"/>
              </a:rPr>
              <a:t>Mental Health Services </a:t>
            </a:r>
          </a:p>
          <a:p>
            <a:pPr marL="568325" indent="-222250" fontAlgn="auto">
              <a:spcBef>
                <a:spcPts val="0"/>
              </a:spcBef>
              <a:spcAft>
                <a:spcPts val="900"/>
              </a:spcAft>
              <a:buFont typeface="Arial" pitchFamily="34" charset="0"/>
              <a:buChar char="•"/>
              <a:tabLst>
                <a:tab pos="109728" algn="l"/>
              </a:tabLst>
              <a:defRPr/>
            </a:pPr>
            <a:r>
              <a:rPr lang="en-US" sz="1300" dirty="0">
                <a:latin typeface="Futura Lt BT" pitchFamily="34" charset="0"/>
              </a:rPr>
              <a:t>State Mental Health </a:t>
            </a:r>
            <a:r>
              <a:rPr lang="en-US" sz="1300" dirty="0" smtClean="0">
                <a:latin typeface="Futura Lt BT" pitchFamily="34" charset="0"/>
              </a:rPr>
              <a:t>Hospital</a:t>
            </a:r>
            <a:endParaRPr lang="en-US" sz="1300" dirty="0">
              <a:latin typeface="Futura Lt BT" pitchFamily="34" charset="0"/>
            </a:endParaRPr>
          </a:p>
          <a:p>
            <a:pPr marL="568325" indent="-222250" fontAlgn="auto">
              <a:spcBef>
                <a:spcPts val="0"/>
              </a:spcBef>
              <a:spcAft>
                <a:spcPts val="900"/>
              </a:spcAft>
              <a:buFont typeface="Arial" pitchFamily="34" charset="0"/>
              <a:buChar char="•"/>
              <a:tabLst>
                <a:tab pos="109728" algn="l"/>
              </a:tabLst>
              <a:defRPr/>
            </a:pPr>
            <a:r>
              <a:rPr lang="en-US" sz="1300" dirty="0">
                <a:latin typeface="Futura Lt BT" pitchFamily="34" charset="0"/>
              </a:rPr>
              <a:t>Community Supports and </a:t>
            </a:r>
            <a:r>
              <a:rPr lang="en-US" sz="1300" dirty="0" smtClean="0">
                <a:latin typeface="Futura Lt BT" pitchFamily="34" charset="0"/>
              </a:rPr>
              <a:t>Services</a:t>
            </a:r>
            <a:endParaRPr lang="en-US" sz="1300" dirty="0">
              <a:latin typeface="Futura Lt BT" pitchFamily="34" charset="0"/>
            </a:endParaRPr>
          </a:p>
          <a:p>
            <a:pPr marL="568325" indent="-222250" fontAlgn="auto">
              <a:spcBef>
                <a:spcPts val="0"/>
              </a:spcBef>
              <a:spcAft>
                <a:spcPts val="900"/>
              </a:spcAft>
              <a:buFont typeface="Arial" pitchFamily="34" charset="0"/>
              <a:buChar char="•"/>
              <a:tabLst>
                <a:tab pos="109728" algn="l"/>
              </a:tabLst>
              <a:defRPr/>
            </a:pPr>
            <a:r>
              <a:rPr lang="en-US" sz="1300" dirty="0">
                <a:latin typeface="Futura Lt BT" pitchFamily="34" charset="0"/>
              </a:rPr>
              <a:t>State MR/DD Hospitals</a:t>
            </a:r>
          </a:p>
          <a:p>
            <a:pPr fontAlgn="auto">
              <a:spcBef>
                <a:spcPts val="0"/>
              </a:spcBef>
              <a:spcAft>
                <a:spcPts val="900"/>
              </a:spcAft>
              <a:tabLst>
                <a:tab pos="109728" algn="l"/>
              </a:tabLst>
              <a:defRPr/>
            </a:pPr>
            <a:r>
              <a:rPr lang="en-US" sz="1300" dirty="0">
                <a:latin typeface="Futura Lt BT" pitchFamily="34" charset="0"/>
              </a:rPr>
              <a:t>	</a:t>
            </a:r>
          </a:p>
        </p:txBody>
      </p:sp>
      <p:sp>
        <p:nvSpPr>
          <p:cNvPr id="14" name="TextBox 13"/>
          <p:cNvSpPr txBox="1"/>
          <p:nvPr/>
        </p:nvSpPr>
        <p:spPr>
          <a:xfrm>
            <a:off x="6083967" y="2834639"/>
            <a:ext cx="2743200" cy="3337560"/>
          </a:xfrm>
          <a:prstGeom prst="rect">
            <a:avLst/>
          </a:prstGeom>
          <a:solidFill>
            <a:schemeClr val="bg1">
              <a:lumMod val="85000"/>
            </a:schemeClr>
          </a:solidFill>
          <a:ln>
            <a:solidFill>
              <a:schemeClr val="bg1">
                <a:lumMod val="50000"/>
              </a:schemeClr>
            </a:solidFill>
          </a:ln>
        </p:spPr>
        <p:txBody>
          <a:bodyPr/>
          <a:lstStyle/>
          <a:p>
            <a:pPr algn="ctr" fontAlgn="auto">
              <a:spcBef>
                <a:spcPts val="0"/>
              </a:spcBef>
              <a:spcAft>
                <a:spcPts val="0"/>
              </a:spcAft>
              <a:tabLst>
                <a:tab pos="109728" algn="l"/>
              </a:tabLst>
              <a:defRPr/>
            </a:pPr>
            <a:r>
              <a:rPr lang="en-US" sz="1300" b="1" u="sng" dirty="0">
                <a:latin typeface="Futura Lt BT" pitchFamily="34" charset="0"/>
              </a:rPr>
              <a:t>Integrated Service </a:t>
            </a:r>
            <a:r>
              <a:rPr lang="en-US" sz="1300" b="1" u="sng" dirty="0" smtClean="0">
                <a:latin typeface="Futura Lt BT" pitchFamily="34" charset="0"/>
              </a:rPr>
              <a:t>Delivery</a:t>
            </a:r>
          </a:p>
          <a:p>
            <a:pPr algn="ctr" fontAlgn="auto">
              <a:spcBef>
                <a:spcPts val="0"/>
              </a:spcBef>
              <a:spcAft>
                <a:spcPts val="0"/>
              </a:spcAft>
              <a:tabLst>
                <a:tab pos="109728" algn="l"/>
              </a:tabLst>
              <a:defRPr/>
            </a:pPr>
            <a:endParaRPr lang="en-US" sz="1300" b="1" u="sng" dirty="0">
              <a:latin typeface="Futura Lt BT" pitchFamily="34" charset="0"/>
            </a:endParaRPr>
          </a:p>
          <a:p>
            <a:pPr algn="ctr" fontAlgn="auto">
              <a:spcBef>
                <a:spcPts val="0"/>
              </a:spcBef>
              <a:spcAft>
                <a:spcPts val="0"/>
              </a:spcAft>
              <a:tabLst>
                <a:tab pos="109728" algn="l"/>
              </a:tabLst>
              <a:defRPr/>
            </a:pPr>
            <a:r>
              <a:rPr lang="en-US" sz="1300" b="1" dirty="0" smtClean="0">
                <a:latin typeface="Futura Lt BT" pitchFamily="34" charset="0"/>
              </a:rPr>
              <a:t>_________, Deputy </a:t>
            </a:r>
            <a:r>
              <a:rPr lang="en-US" sz="1300" b="1" dirty="0">
                <a:latin typeface="Futura Lt BT" pitchFamily="34" charset="0"/>
              </a:rPr>
              <a:t>Secretary</a:t>
            </a:r>
          </a:p>
          <a:p>
            <a:pPr fontAlgn="auto">
              <a:spcBef>
                <a:spcPts val="0"/>
              </a:spcBef>
              <a:spcAft>
                <a:spcPts val="0"/>
              </a:spcAft>
              <a:tabLst>
                <a:tab pos="109728" algn="l"/>
              </a:tabLst>
              <a:defRPr/>
            </a:pPr>
            <a:endParaRPr lang="en-US" sz="1300" b="1" dirty="0">
              <a:latin typeface="Futura Lt BT" pitchFamily="34" charset="0"/>
            </a:endParaRPr>
          </a:p>
          <a:p>
            <a:pPr marL="568325" indent="-222250" fontAlgn="auto">
              <a:spcBef>
                <a:spcPts val="0"/>
              </a:spcBef>
              <a:spcAft>
                <a:spcPts val="900"/>
              </a:spcAft>
              <a:buFont typeface="Arial" pitchFamily="34" charset="0"/>
              <a:buChar char="•"/>
              <a:tabLst>
                <a:tab pos="109728" algn="l"/>
              </a:tabLst>
              <a:defRPr/>
            </a:pPr>
            <a:r>
              <a:rPr lang="en-US" sz="1300" dirty="0">
                <a:latin typeface="Futura Lt BT" pitchFamily="34" charset="0"/>
              </a:rPr>
              <a:t>Children and Family </a:t>
            </a:r>
            <a:r>
              <a:rPr lang="en-US" sz="1300" dirty="0" smtClean="0">
                <a:latin typeface="Futura Lt BT" pitchFamily="34" charset="0"/>
              </a:rPr>
              <a:t>Services</a:t>
            </a:r>
            <a:endParaRPr lang="en-US" sz="1300" dirty="0">
              <a:latin typeface="Futura Lt BT" pitchFamily="34" charset="0"/>
            </a:endParaRPr>
          </a:p>
          <a:p>
            <a:pPr marL="568325" indent="-222250" fontAlgn="auto">
              <a:spcBef>
                <a:spcPts val="0"/>
              </a:spcBef>
              <a:spcAft>
                <a:spcPts val="900"/>
              </a:spcAft>
              <a:buFont typeface="Arial" pitchFamily="34" charset="0"/>
              <a:buChar char="•"/>
              <a:tabLst>
                <a:tab pos="109728" algn="l"/>
              </a:tabLst>
              <a:defRPr/>
            </a:pPr>
            <a:r>
              <a:rPr lang="en-US" sz="1300" dirty="0">
                <a:latin typeface="Futura Lt BT" pitchFamily="34" charset="0"/>
              </a:rPr>
              <a:t>Economic and Employment </a:t>
            </a:r>
            <a:r>
              <a:rPr lang="en-US" sz="1300" dirty="0" smtClean="0">
                <a:latin typeface="Futura Lt BT" pitchFamily="34" charset="0"/>
              </a:rPr>
              <a:t>Support</a:t>
            </a:r>
            <a:endParaRPr lang="en-US" sz="1300" dirty="0">
              <a:latin typeface="Futura Lt BT" pitchFamily="34" charset="0"/>
            </a:endParaRPr>
          </a:p>
          <a:p>
            <a:pPr marL="568325" indent="-222250" fontAlgn="auto">
              <a:spcBef>
                <a:spcPts val="0"/>
              </a:spcBef>
              <a:spcAft>
                <a:spcPts val="900"/>
              </a:spcAft>
              <a:buFont typeface="Arial" pitchFamily="34" charset="0"/>
              <a:buChar char="•"/>
              <a:tabLst>
                <a:tab pos="109728" algn="l"/>
              </a:tabLst>
              <a:defRPr/>
            </a:pPr>
            <a:r>
              <a:rPr lang="en-US" sz="1300" dirty="0">
                <a:latin typeface="Futura Lt BT" pitchFamily="34" charset="0"/>
              </a:rPr>
              <a:t>Rehabilitation </a:t>
            </a:r>
            <a:r>
              <a:rPr lang="en-US" sz="1300" dirty="0" smtClean="0">
                <a:latin typeface="Futura Lt BT" pitchFamily="34" charset="0"/>
              </a:rPr>
              <a:t>Services</a:t>
            </a:r>
            <a:endParaRPr lang="en-US" sz="1300" dirty="0">
              <a:latin typeface="Futura Lt BT" pitchFamily="34" charset="0"/>
            </a:endParaRPr>
          </a:p>
          <a:p>
            <a:pPr marL="568325" indent="-222250" fontAlgn="auto">
              <a:spcBef>
                <a:spcPts val="0"/>
              </a:spcBef>
              <a:spcAft>
                <a:spcPts val="900"/>
              </a:spcAft>
              <a:buFont typeface="Arial" pitchFamily="34" charset="0"/>
              <a:buChar char="•"/>
              <a:tabLst>
                <a:tab pos="109728" algn="l"/>
              </a:tabLst>
              <a:defRPr/>
            </a:pPr>
            <a:r>
              <a:rPr lang="en-US" sz="1300" dirty="0">
                <a:latin typeface="Futura Lt BT" pitchFamily="34" charset="0"/>
              </a:rPr>
              <a:t>Child Support </a:t>
            </a:r>
            <a:r>
              <a:rPr lang="en-US" sz="1300" dirty="0" smtClean="0">
                <a:latin typeface="Futura Lt BT" pitchFamily="34" charset="0"/>
              </a:rPr>
              <a:t>Enforcement</a:t>
            </a:r>
            <a:endParaRPr lang="en-US" sz="1300" dirty="0">
              <a:latin typeface="Futura Lt BT" pitchFamily="34" charset="0"/>
            </a:endParaRPr>
          </a:p>
          <a:p>
            <a:pPr marL="568325" indent="-222250" fontAlgn="auto">
              <a:spcBef>
                <a:spcPts val="0"/>
              </a:spcBef>
              <a:spcAft>
                <a:spcPts val="900"/>
              </a:spcAft>
              <a:buFont typeface="Arial" pitchFamily="34" charset="0"/>
              <a:buChar char="•"/>
              <a:tabLst>
                <a:tab pos="109728" algn="l"/>
              </a:tabLst>
              <a:defRPr/>
            </a:pPr>
            <a:r>
              <a:rPr lang="en-US" sz="1300" dirty="0">
                <a:latin typeface="Futura Lt BT" pitchFamily="34" charset="0"/>
              </a:rPr>
              <a:t>Regional Offices</a:t>
            </a:r>
          </a:p>
          <a:p>
            <a:pPr fontAlgn="auto">
              <a:spcBef>
                <a:spcPts val="0"/>
              </a:spcBef>
              <a:spcAft>
                <a:spcPts val="900"/>
              </a:spcAft>
              <a:tabLst>
                <a:tab pos="109728" algn="l"/>
              </a:tabLst>
              <a:defRPr/>
            </a:pPr>
            <a:r>
              <a:rPr lang="en-US" sz="1300" dirty="0">
                <a:latin typeface="Futura Lt BT" pitchFamily="34" charset="0"/>
              </a:rPr>
              <a:t>    </a:t>
            </a:r>
          </a:p>
        </p:txBody>
      </p:sp>
      <p:sp>
        <p:nvSpPr>
          <p:cNvPr id="16" name="TextBox 15"/>
          <p:cNvSpPr txBox="1"/>
          <p:nvPr/>
        </p:nvSpPr>
        <p:spPr>
          <a:xfrm>
            <a:off x="3200400" y="2834639"/>
            <a:ext cx="2743200" cy="3337560"/>
          </a:xfrm>
          <a:prstGeom prst="rect">
            <a:avLst/>
          </a:prstGeom>
          <a:solidFill>
            <a:schemeClr val="bg1">
              <a:lumMod val="85000"/>
            </a:schemeClr>
          </a:solidFill>
          <a:ln>
            <a:solidFill>
              <a:schemeClr val="bg1">
                <a:lumMod val="50000"/>
              </a:schemeClr>
            </a:solidFill>
          </a:ln>
        </p:spPr>
        <p:txBody>
          <a:bodyPr wrap="square">
            <a:spAutoFit/>
          </a:bodyPr>
          <a:lstStyle/>
          <a:p>
            <a:pPr algn="ctr" fontAlgn="auto">
              <a:spcBef>
                <a:spcPts val="0"/>
              </a:spcBef>
              <a:spcAft>
                <a:spcPts val="0"/>
              </a:spcAft>
              <a:tabLst>
                <a:tab pos="109728" algn="l"/>
              </a:tabLst>
              <a:defRPr/>
            </a:pPr>
            <a:r>
              <a:rPr lang="en-US" sz="1300" b="1" u="sng" dirty="0" smtClean="0">
                <a:latin typeface="Futura Lt BT" pitchFamily="34" charset="0"/>
              </a:rPr>
              <a:t>Administration</a:t>
            </a:r>
          </a:p>
          <a:p>
            <a:pPr fontAlgn="auto">
              <a:spcBef>
                <a:spcPts val="0"/>
              </a:spcBef>
              <a:spcAft>
                <a:spcPts val="0"/>
              </a:spcAft>
              <a:tabLst>
                <a:tab pos="109728" algn="l"/>
              </a:tabLst>
              <a:defRPr/>
            </a:pPr>
            <a:r>
              <a:rPr lang="en-US" sz="1300" b="1" u="sng" dirty="0">
                <a:latin typeface="Futura Lt BT" pitchFamily="34" charset="0"/>
              </a:rPr>
              <a:t/>
            </a:r>
            <a:br>
              <a:rPr lang="en-US" sz="1300" b="1" u="sng" dirty="0">
                <a:latin typeface="Futura Lt BT" pitchFamily="34" charset="0"/>
              </a:rPr>
            </a:br>
            <a:r>
              <a:rPr lang="en-US" sz="1300" b="1" u="sng" dirty="0">
                <a:latin typeface="Futura Lt BT" pitchFamily="34" charset="0"/>
              </a:rPr>
              <a:t>Chief Financial Officer</a:t>
            </a:r>
          </a:p>
          <a:p>
            <a:pPr fontAlgn="auto">
              <a:spcBef>
                <a:spcPts val="0"/>
              </a:spcBef>
              <a:spcAft>
                <a:spcPts val="0"/>
              </a:spcAft>
              <a:tabLst>
                <a:tab pos="109728" algn="l"/>
              </a:tabLst>
              <a:defRPr/>
            </a:pPr>
            <a:r>
              <a:rPr lang="en-US" sz="1300" b="1" dirty="0" smtClean="0">
                <a:latin typeface="Futura Lt BT" pitchFamily="34" charset="0"/>
              </a:rPr>
              <a:t>Laura Howard</a:t>
            </a:r>
            <a:br>
              <a:rPr lang="en-US" sz="1300" b="1" dirty="0" smtClean="0">
                <a:latin typeface="Futura Lt BT" pitchFamily="34" charset="0"/>
              </a:rPr>
            </a:br>
            <a:r>
              <a:rPr lang="en-US" sz="1300" b="1" dirty="0" smtClean="0">
                <a:latin typeface="Futura Lt BT" pitchFamily="34" charset="0"/>
              </a:rPr>
              <a:t>Deputy Secretary</a:t>
            </a:r>
            <a:endParaRPr lang="en-US" sz="1300" b="1" dirty="0">
              <a:latin typeface="Futura Lt BT" pitchFamily="34" charset="0"/>
            </a:endParaRPr>
          </a:p>
          <a:p>
            <a:pPr fontAlgn="auto">
              <a:spcBef>
                <a:spcPts val="0"/>
              </a:spcBef>
              <a:spcAft>
                <a:spcPts val="0"/>
              </a:spcAft>
              <a:tabLst>
                <a:tab pos="109728" algn="l"/>
              </a:tabLst>
              <a:defRPr/>
            </a:pPr>
            <a:endParaRPr lang="en-US" sz="1300" b="1" dirty="0" smtClean="0">
              <a:latin typeface="Futura Lt BT" pitchFamily="34" charset="0"/>
            </a:endParaRPr>
          </a:p>
          <a:p>
            <a:pPr fontAlgn="auto">
              <a:spcBef>
                <a:spcPts val="0"/>
              </a:spcBef>
              <a:spcAft>
                <a:spcPts val="0"/>
              </a:spcAft>
              <a:tabLst>
                <a:tab pos="109728" algn="l"/>
              </a:tabLst>
              <a:defRPr/>
            </a:pPr>
            <a:r>
              <a:rPr lang="en-US" sz="1300" b="1" u="sng" dirty="0">
                <a:latin typeface="Futura Lt BT" pitchFamily="34" charset="0"/>
              </a:rPr>
              <a:t>Information Technology</a:t>
            </a:r>
            <a:br>
              <a:rPr lang="en-US" sz="1300" b="1" u="sng" dirty="0">
                <a:latin typeface="Futura Lt BT" pitchFamily="34" charset="0"/>
              </a:rPr>
            </a:br>
            <a:r>
              <a:rPr lang="en-US" sz="1300" b="1" dirty="0">
                <a:latin typeface="Futura Lt BT" pitchFamily="34" charset="0"/>
              </a:rPr>
              <a:t>Kathy </a:t>
            </a:r>
            <a:r>
              <a:rPr lang="en-US" sz="1300" b="1" dirty="0" smtClean="0">
                <a:latin typeface="Futura Lt BT" pitchFamily="34" charset="0"/>
              </a:rPr>
              <a:t>Cox</a:t>
            </a:r>
            <a:br>
              <a:rPr lang="en-US" sz="1300" b="1" dirty="0" smtClean="0">
                <a:latin typeface="Futura Lt BT" pitchFamily="34" charset="0"/>
              </a:rPr>
            </a:br>
            <a:r>
              <a:rPr lang="en-US" sz="1300" b="1" dirty="0">
                <a:latin typeface="Futura Lt BT" pitchFamily="34" charset="0"/>
              </a:rPr>
              <a:t>A</a:t>
            </a:r>
            <a:r>
              <a:rPr lang="en-US" sz="1300" b="1" dirty="0" smtClean="0">
                <a:latin typeface="Futura Lt BT" pitchFamily="34" charset="0"/>
              </a:rPr>
              <a:t>cting Chief </a:t>
            </a:r>
            <a:r>
              <a:rPr lang="en-US" sz="1300" b="1" dirty="0">
                <a:latin typeface="Futura Lt BT" pitchFamily="34" charset="0"/>
              </a:rPr>
              <a:t>Information </a:t>
            </a:r>
            <a:r>
              <a:rPr lang="en-US" sz="1300" b="1" dirty="0" smtClean="0">
                <a:latin typeface="Futura Lt BT" pitchFamily="34" charset="0"/>
              </a:rPr>
              <a:t>Officer</a:t>
            </a:r>
          </a:p>
          <a:p>
            <a:pPr fontAlgn="auto">
              <a:spcBef>
                <a:spcPts val="0"/>
              </a:spcBef>
              <a:spcAft>
                <a:spcPts val="0"/>
              </a:spcAft>
              <a:tabLst>
                <a:tab pos="109728" algn="l"/>
              </a:tabLst>
              <a:defRPr/>
            </a:pPr>
            <a:endParaRPr lang="en-US" sz="1300" b="1" dirty="0" smtClean="0">
              <a:latin typeface="Futura Lt BT" pitchFamily="34" charset="0"/>
            </a:endParaRPr>
          </a:p>
          <a:p>
            <a:pPr fontAlgn="auto">
              <a:spcBef>
                <a:spcPts val="0"/>
              </a:spcBef>
              <a:spcAft>
                <a:spcPts val="0"/>
              </a:spcAft>
              <a:tabLst>
                <a:tab pos="109728" algn="l"/>
              </a:tabLst>
              <a:defRPr/>
            </a:pPr>
            <a:r>
              <a:rPr lang="en-US" sz="1300" b="1" u="sng" dirty="0">
                <a:latin typeface="Futura Lt BT" pitchFamily="34" charset="0"/>
              </a:rPr>
              <a:t>Human Resources</a:t>
            </a:r>
            <a:br>
              <a:rPr lang="en-US" sz="1300" b="1" u="sng" dirty="0">
                <a:latin typeface="Futura Lt BT" pitchFamily="34" charset="0"/>
              </a:rPr>
            </a:br>
            <a:r>
              <a:rPr lang="en-US" sz="1300" b="1" dirty="0">
                <a:latin typeface="Futura Lt BT" pitchFamily="34" charset="0"/>
              </a:rPr>
              <a:t>Robbie Berry, Director</a:t>
            </a:r>
          </a:p>
          <a:p>
            <a:pPr fontAlgn="auto">
              <a:spcBef>
                <a:spcPts val="0"/>
              </a:spcBef>
              <a:spcAft>
                <a:spcPts val="0"/>
              </a:spcAft>
              <a:tabLst>
                <a:tab pos="109728" algn="l"/>
              </a:tabLst>
              <a:defRPr/>
            </a:pPr>
            <a:endParaRPr lang="en-US" sz="1300" b="1" dirty="0">
              <a:latin typeface="Futura Lt BT" pitchFamily="34" charset="0"/>
            </a:endParaRPr>
          </a:p>
          <a:p>
            <a:pPr fontAlgn="auto">
              <a:spcBef>
                <a:spcPts val="0"/>
              </a:spcBef>
              <a:spcAft>
                <a:spcPts val="0"/>
              </a:spcAft>
              <a:tabLst>
                <a:tab pos="109728" algn="l"/>
              </a:tabLst>
              <a:defRPr/>
            </a:pPr>
            <a:r>
              <a:rPr lang="en-US" sz="1300" b="1" u="sng" dirty="0">
                <a:latin typeface="Futura Lt BT" pitchFamily="34" charset="0"/>
              </a:rPr>
              <a:t>Strategic Development</a:t>
            </a:r>
          </a:p>
          <a:p>
            <a:pPr fontAlgn="auto">
              <a:spcBef>
                <a:spcPts val="0"/>
              </a:spcBef>
              <a:spcAft>
                <a:spcPts val="0"/>
              </a:spcAft>
              <a:tabLst>
                <a:tab pos="109728" algn="l"/>
              </a:tabLst>
              <a:defRPr/>
            </a:pPr>
            <a:r>
              <a:rPr lang="en-US" sz="1300" b="1" dirty="0">
                <a:latin typeface="Futura Lt BT" pitchFamily="34" charset="0"/>
              </a:rPr>
              <a:t>Kelly Peak, </a:t>
            </a:r>
            <a:r>
              <a:rPr lang="en-US" sz="1300" b="1" dirty="0" smtClean="0">
                <a:latin typeface="Futura Lt BT" pitchFamily="34" charset="0"/>
              </a:rPr>
              <a:t>Director</a:t>
            </a:r>
          </a:p>
          <a:p>
            <a:pPr fontAlgn="auto">
              <a:spcBef>
                <a:spcPts val="0"/>
              </a:spcBef>
              <a:spcAft>
                <a:spcPts val="0"/>
              </a:spcAft>
              <a:tabLst>
                <a:tab pos="109728" algn="l"/>
              </a:tabLst>
              <a:defRPr/>
            </a:pPr>
            <a:endParaRPr lang="en-US" sz="1300" b="1" dirty="0">
              <a:latin typeface="Futura Lt BT" pitchFamily="34" charset="0"/>
            </a:endParaRPr>
          </a:p>
        </p:txBody>
      </p:sp>
      <p:sp>
        <p:nvSpPr>
          <p:cNvPr id="6152" name="Slide Number Placeholder 10"/>
          <p:cNvSpPr>
            <a:spLocks noGrp="1"/>
          </p:cNvSpPr>
          <p:nvPr>
            <p:ph type="sldNum" sz="quarter" idx="4294967295"/>
          </p:nvPr>
        </p:nvSpPr>
        <p:spPr bwMode="auto">
          <a:xfrm>
            <a:off x="6553200" y="6356350"/>
            <a:ext cx="2133600" cy="365125"/>
          </a:xfrm>
          <a:noFill/>
          <a:ln>
            <a:miter lim="800000"/>
            <a:headEnd/>
            <a:tailEnd/>
          </a:ln>
        </p:spPr>
        <p:txBody>
          <a:bodyPr wrap="square" numCol="1" anchorCtr="0" compatLnSpc="1">
            <a:prstTxWarp prst="textNoShape">
              <a:avLst/>
            </a:prstTxWarp>
          </a:bodyPr>
          <a:lstStyle/>
          <a:p>
            <a:pPr fontAlgn="base">
              <a:spcBef>
                <a:spcPct val="0"/>
              </a:spcBef>
              <a:spcAft>
                <a:spcPct val="0"/>
              </a:spcAft>
            </a:pPr>
            <a:fld id="{A1E96CDD-299D-4B94-8FB9-7A2B851A415D}" type="slidenum">
              <a:rPr lang="en-US" smtClean="0">
                <a:solidFill>
                  <a:schemeClr val="tx1"/>
                </a:solidFill>
                <a:latin typeface="Futura Lt BT" pitchFamily="34" charset="0"/>
              </a:rPr>
              <a:pPr fontAlgn="base">
                <a:spcBef>
                  <a:spcPct val="0"/>
                </a:spcBef>
                <a:spcAft>
                  <a:spcPct val="0"/>
                </a:spcAft>
              </a:pPr>
              <a:t>4</a:t>
            </a:fld>
            <a:endParaRPr lang="en-US" dirty="0" smtClean="0">
              <a:solidFill>
                <a:schemeClr val="tx1"/>
              </a:solidFill>
              <a:latin typeface="Futura Lt BT" pitchFamily="34" charset="0"/>
            </a:endParaRPr>
          </a:p>
        </p:txBody>
      </p:sp>
      <p:sp>
        <p:nvSpPr>
          <p:cNvPr id="3" name="Footer Placeholder 2"/>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55592497"/>
              </p:ext>
            </p:extLst>
          </p:nvPr>
        </p:nvGraphicFramePr>
        <p:xfrm>
          <a:off x="304800" y="1043765"/>
          <a:ext cx="8522367" cy="1729611"/>
        </p:xfrm>
        <a:graphic>
          <a:graphicData uri="http://schemas.openxmlformats.org/drawingml/2006/table">
            <a:tbl>
              <a:tblPr firstRow="1" bandRow="1">
                <a:tableStyleId>{5C22544A-7EE6-4342-B048-85BDC9FD1C3A}</a:tableStyleId>
              </a:tblPr>
              <a:tblGrid>
                <a:gridCol w="2895600"/>
                <a:gridCol w="2743200"/>
                <a:gridCol w="2883567"/>
              </a:tblGrid>
              <a:tr h="586611">
                <a:tc>
                  <a:txBody>
                    <a:bodyPr/>
                    <a:lstStyle/>
                    <a:p>
                      <a:pPr algn="ctr"/>
                      <a:endParaRPr lang="en-US" sz="1400" dirty="0">
                        <a:latin typeface="Futura Lt BT"/>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D9D9D9"/>
                    </a:solidFill>
                  </a:tcPr>
                </a:tc>
                <a:tc>
                  <a:txBody>
                    <a:bodyPr/>
                    <a:lstStyle/>
                    <a:p>
                      <a:pPr algn="ctr"/>
                      <a:r>
                        <a:rPr lang="en-US" sz="1800" dirty="0" smtClean="0">
                          <a:solidFill>
                            <a:schemeClr val="tx1"/>
                          </a:solidFill>
                          <a:latin typeface="Futura Lt BT"/>
                        </a:rPr>
                        <a:t>Acting Secretary</a:t>
                      </a:r>
                    </a:p>
                    <a:p>
                      <a:pPr algn="ctr"/>
                      <a:r>
                        <a:rPr lang="en-US" sz="1800" dirty="0" smtClean="0">
                          <a:solidFill>
                            <a:schemeClr val="tx1"/>
                          </a:solidFill>
                          <a:latin typeface="Futura Lt BT"/>
                        </a:rPr>
                        <a:t>Rob</a:t>
                      </a:r>
                      <a:r>
                        <a:rPr lang="en-US" sz="1800" baseline="0" dirty="0" smtClean="0">
                          <a:solidFill>
                            <a:schemeClr val="tx1"/>
                          </a:solidFill>
                          <a:latin typeface="Futura Lt BT"/>
                        </a:rPr>
                        <a:t> Siedlecki</a:t>
                      </a:r>
                      <a:endParaRPr lang="en-US" sz="1800" dirty="0">
                        <a:solidFill>
                          <a:schemeClr val="tx1"/>
                        </a:solidFill>
                        <a:latin typeface="Futura Lt BT"/>
                      </a:endParaRPr>
                    </a:p>
                  </a:txBody>
                  <a:tcPr>
                    <a:lnL w="12700" cmpd="sng">
                      <a:noFill/>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D9D9D9"/>
                    </a:solidFill>
                  </a:tcPr>
                </a:tc>
                <a:tc>
                  <a:txBody>
                    <a:bodyPr/>
                    <a:lstStyle/>
                    <a:p>
                      <a:pPr algn="ctr"/>
                      <a:endParaRPr lang="en-US" sz="1400" dirty="0">
                        <a:latin typeface="Futura Lt BT"/>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D9D9D9"/>
                    </a:solidFill>
                  </a:tcPr>
                </a:tc>
              </a:tr>
              <a:tr h="506639">
                <a:tc>
                  <a:txBody>
                    <a:bodyPr/>
                    <a:lstStyle/>
                    <a:p>
                      <a:pPr algn="ctr"/>
                      <a:r>
                        <a:rPr lang="en-US" sz="1400" b="1" dirty="0" smtClean="0">
                          <a:latin typeface="Futura Lt BT"/>
                        </a:rPr>
                        <a:t>General Counsel</a:t>
                      </a:r>
                    </a:p>
                    <a:p>
                      <a:pPr algn="ctr"/>
                      <a:r>
                        <a:rPr lang="en-US" sz="1400" b="1" dirty="0" smtClean="0">
                          <a:latin typeface="Futura Lt BT"/>
                        </a:rPr>
                        <a:t>Bob Corkins</a:t>
                      </a:r>
                      <a:endParaRPr lang="en-US" sz="1400" b="1" dirty="0">
                        <a:latin typeface="Futura Lt BT"/>
                      </a:endParaRPr>
                    </a:p>
                  </a:txBody>
                  <a:tcP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rgbClr val="D9D9D9"/>
                    </a:solidFill>
                  </a:tcPr>
                </a:tc>
                <a:tc>
                  <a:txBody>
                    <a:bodyPr/>
                    <a:lstStyle/>
                    <a:p>
                      <a:pPr algn="ctr"/>
                      <a:endParaRPr lang="en-US" sz="1400" b="1" dirty="0">
                        <a:latin typeface="Futura Lt BT"/>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D9D9D9"/>
                    </a:solidFill>
                  </a:tcPr>
                </a:tc>
                <a:tc>
                  <a:txBody>
                    <a:bodyPr/>
                    <a:lstStyle/>
                    <a:p>
                      <a:pPr algn="ctr"/>
                      <a:r>
                        <a:rPr lang="en-US" sz="1400" b="1" dirty="0" smtClean="0">
                          <a:latin typeface="Futura Lt BT"/>
                        </a:rPr>
                        <a:t>Chief of Staff</a:t>
                      </a:r>
                    </a:p>
                    <a:p>
                      <a:pPr algn="ctr"/>
                      <a:r>
                        <a:rPr lang="en-US" sz="1400" b="1" dirty="0" smtClean="0">
                          <a:latin typeface="Futura Lt BT"/>
                        </a:rPr>
                        <a:t>Jeff Kahrs</a:t>
                      </a:r>
                    </a:p>
                  </a:txBody>
                  <a:tcP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D9D9D9"/>
                    </a:solidFill>
                  </a:tcPr>
                </a:tc>
              </a:tr>
              <a:tr h="571371">
                <a:tc>
                  <a:txBody>
                    <a:bodyPr/>
                    <a:lstStyle/>
                    <a:p>
                      <a:pPr algn="ctr"/>
                      <a:r>
                        <a:rPr lang="en-US" sz="1400" b="1" dirty="0" smtClean="0">
                          <a:latin typeface="Futura Lt BT"/>
                        </a:rPr>
                        <a:t>Legislative director</a:t>
                      </a:r>
                    </a:p>
                    <a:p>
                      <a:pPr algn="ctr"/>
                      <a:r>
                        <a:rPr lang="en-US" sz="1400" b="1" dirty="0" smtClean="0">
                          <a:latin typeface="Futura Lt BT"/>
                        </a:rPr>
                        <a:t>Gary Haulmark</a:t>
                      </a:r>
                      <a:endParaRPr lang="en-US" sz="1400" b="1" dirty="0">
                        <a:latin typeface="Futura Lt BT"/>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a:r>
                        <a:rPr lang="en-US" sz="1400" b="1" dirty="0" smtClean="0">
                          <a:latin typeface="Futura Lt BT"/>
                        </a:rPr>
                        <a:t>Director of Public Policy</a:t>
                      </a:r>
                    </a:p>
                    <a:p>
                      <a:pPr algn="ctr"/>
                      <a:r>
                        <a:rPr lang="en-US" sz="1400" b="1" dirty="0" smtClean="0">
                          <a:latin typeface="Futura Lt BT"/>
                        </a:rPr>
                        <a:t>Michelle Schroeder</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a:r>
                        <a:rPr lang="en-US" sz="1400" b="1" dirty="0" smtClean="0">
                          <a:latin typeface="Futura Lt BT"/>
                        </a:rPr>
                        <a:t>Communications Director</a:t>
                      </a:r>
                    </a:p>
                    <a:p>
                      <a:pPr algn="ctr"/>
                      <a:r>
                        <a:rPr lang="en-US" sz="1400" b="1" dirty="0" smtClean="0">
                          <a:latin typeface="Futura Lt BT"/>
                        </a:rPr>
                        <a:t>Bill</a:t>
                      </a:r>
                      <a:r>
                        <a:rPr lang="en-US" sz="1400" b="1" baseline="0" dirty="0" smtClean="0">
                          <a:latin typeface="Futura Lt BT"/>
                        </a:rPr>
                        <a:t> Miskell</a:t>
                      </a:r>
                      <a:endParaRPr lang="en-US" sz="1400" b="1" dirty="0" smtClean="0">
                        <a:latin typeface="Futura Lt BT"/>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SRS Leadership Team – Contact Information</a:t>
            </a:r>
            <a:endParaRPr lang="en-US" sz="3200" dirty="0"/>
          </a:p>
        </p:txBody>
      </p:sp>
      <p:sp>
        <p:nvSpPr>
          <p:cNvPr id="3" name="Content Placeholder 2"/>
          <p:cNvSpPr>
            <a:spLocks noGrp="1"/>
          </p:cNvSpPr>
          <p:nvPr>
            <p:ph idx="1"/>
          </p:nvPr>
        </p:nvSpPr>
        <p:spPr/>
        <p:txBody>
          <a:bodyPr/>
          <a:lstStyle/>
          <a:p>
            <a:pPr marL="0" indent="0">
              <a:spcBef>
                <a:spcPts val="0"/>
              </a:spcBef>
              <a:buNone/>
            </a:pPr>
            <a:endParaRPr lang="en-US" sz="2800" dirty="0"/>
          </a:p>
          <a:p>
            <a:pPr marL="0" indent="0">
              <a:spcBef>
                <a:spcPts val="0"/>
              </a:spcBef>
              <a:buNone/>
            </a:pPr>
            <a:r>
              <a:rPr lang="en-US" sz="2800" dirty="0"/>
              <a:t> </a:t>
            </a:r>
          </a:p>
          <a:p>
            <a:pPr marL="0" indent="0">
              <a:spcBef>
                <a:spcPts val="0"/>
              </a:spcBef>
              <a:buNone/>
            </a:pPr>
            <a:r>
              <a:rPr lang="en-US" sz="2800" dirty="0"/>
              <a:t> </a:t>
            </a:r>
          </a:p>
          <a:p>
            <a:pPr marL="0" indent="0">
              <a:spcBef>
                <a:spcPts val="0"/>
              </a:spcBef>
              <a:buNone/>
            </a:pPr>
            <a:r>
              <a:rPr lang="en-US" sz="2800" dirty="0"/>
              <a:t> </a:t>
            </a:r>
          </a:p>
          <a:p>
            <a:pPr marL="0" indent="0">
              <a:spcBef>
                <a:spcPts val="0"/>
              </a:spcBef>
              <a:buNone/>
            </a:pPr>
            <a:endParaRPr lang="en-US" sz="2800" dirty="0"/>
          </a:p>
          <a:p>
            <a:pPr marL="0" indent="0">
              <a:spcBef>
                <a:spcPts val="0"/>
              </a:spcBef>
              <a:buNone/>
            </a:pPr>
            <a:r>
              <a:rPr lang="en-US" sz="2800" dirty="0"/>
              <a:t> </a:t>
            </a:r>
          </a:p>
          <a:p>
            <a:pPr marL="0" indent="0">
              <a:spcBef>
                <a:spcPts val="0"/>
              </a:spcBef>
              <a:buNone/>
            </a:pPr>
            <a:r>
              <a:rPr lang="en-US" sz="2800" dirty="0"/>
              <a:t> </a:t>
            </a:r>
          </a:p>
          <a:p>
            <a:endParaRPr lang="en-US" dirty="0"/>
          </a:p>
        </p:txBody>
      </p:sp>
      <p:sp>
        <p:nvSpPr>
          <p:cNvPr id="4" name="Slide Number Placeholder 3"/>
          <p:cNvSpPr>
            <a:spLocks noGrp="1"/>
          </p:cNvSpPr>
          <p:nvPr>
            <p:ph type="sldNum" sz="quarter" idx="4294967295"/>
          </p:nvPr>
        </p:nvSpPr>
        <p:spPr>
          <a:xfrm>
            <a:off x="6553200" y="6356350"/>
            <a:ext cx="2133600" cy="365125"/>
          </a:xfrm>
        </p:spPr>
        <p:txBody>
          <a:bodyPr/>
          <a:lstStyle/>
          <a:p>
            <a:pPr>
              <a:defRPr/>
            </a:pPr>
            <a:fld id="{7D5D31E1-6009-4CA5-8479-9626BE82ABC6}" type="slidenum">
              <a:rPr lang="en-US" smtClean="0"/>
              <a:pPr>
                <a:defRPr/>
              </a:pPr>
              <a:t>5</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32084981"/>
              </p:ext>
            </p:extLst>
          </p:nvPr>
        </p:nvGraphicFramePr>
        <p:xfrm>
          <a:off x="990600" y="1600200"/>
          <a:ext cx="7848600" cy="5074920"/>
        </p:xfrm>
        <a:graphic>
          <a:graphicData uri="http://schemas.openxmlformats.org/drawingml/2006/table">
            <a:tbl>
              <a:tblPr firstRow="1" bandRow="1">
                <a:tableStyleId>{5940675A-B579-460E-94D1-54222C63F5DA}</a:tableStyleId>
              </a:tblPr>
              <a:tblGrid>
                <a:gridCol w="3581400"/>
                <a:gridCol w="4267200"/>
              </a:tblGrid>
              <a:tr h="1600200">
                <a:tc>
                  <a:txBody>
                    <a:bodyPr/>
                    <a:lstStyle/>
                    <a:p>
                      <a:pPr marL="0" indent="0">
                        <a:spcBef>
                          <a:spcPts val="0"/>
                        </a:spcBef>
                        <a:buNone/>
                      </a:pPr>
                      <a:r>
                        <a:rPr lang="en-US" sz="2800" b="1" dirty="0" smtClean="0"/>
                        <a:t>Rob Siedlecki</a:t>
                      </a:r>
                    </a:p>
                    <a:p>
                      <a:pPr marL="0" indent="0">
                        <a:spcBef>
                          <a:spcPts val="0"/>
                        </a:spcBef>
                        <a:buNone/>
                      </a:pPr>
                      <a:r>
                        <a:rPr lang="en-US" sz="2800" b="1" dirty="0" smtClean="0"/>
                        <a:t>Acting Secretary</a:t>
                      </a:r>
                    </a:p>
                    <a:p>
                      <a:pPr marL="0" indent="0">
                        <a:spcBef>
                          <a:spcPts val="0"/>
                        </a:spcBef>
                        <a:buNone/>
                      </a:pPr>
                      <a:r>
                        <a:rPr lang="en-US" sz="2800" dirty="0" smtClean="0"/>
                        <a:t>296-3271</a:t>
                      </a: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indent="0">
                        <a:spcBef>
                          <a:spcPts val="0"/>
                        </a:spcBef>
                        <a:buNone/>
                      </a:pPr>
                      <a:r>
                        <a:rPr lang="en-US" sz="2800" b="1" dirty="0" smtClean="0"/>
                        <a:t>Michelle Schroeder</a:t>
                      </a:r>
                    </a:p>
                    <a:p>
                      <a:pPr marL="0" indent="0">
                        <a:spcBef>
                          <a:spcPts val="0"/>
                        </a:spcBef>
                        <a:buNone/>
                      </a:pPr>
                      <a:r>
                        <a:rPr lang="en-US" sz="2800" b="1" dirty="0" smtClean="0"/>
                        <a:t>Public</a:t>
                      </a:r>
                      <a:r>
                        <a:rPr lang="en-US" sz="2800" b="1" baseline="0" dirty="0" smtClean="0"/>
                        <a:t> Policy Director</a:t>
                      </a:r>
                    </a:p>
                    <a:p>
                      <a:pPr marL="0" indent="0">
                        <a:spcBef>
                          <a:spcPts val="0"/>
                        </a:spcBef>
                        <a:buNone/>
                      </a:pPr>
                      <a:r>
                        <a:rPr lang="en-US" sz="2800" dirty="0" smtClean="0"/>
                        <a:t>291-3629</a:t>
                      </a: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1676400">
                <a:tc>
                  <a:txBody>
                    <a:bodyPr/>
                    <a:lstStyle/>
                    <a:p>
                      <a:pPr marL="0" indent="0">
                        <a:spcBef>
                          <a:spcPts val="0"/>
                        </a:spcBef>
                        <a:buNone/>
                      </a:pPr>
                      <a:r>
                        <a:rPr lang="en-US" sz="2800" b="1" dirty="0" smtClean="0"/>
                        <a:t>Jeff Kahrs</a:t>
                      </a:r>
                    </a:p>
                    <a:p>
                      <a:pPr marL="0" indent="0">
                        <a:spcBef>
                          <a:spcPts val="0"/>
                        </a:spcBef>
                        <a:buNone/>
                      </a:pPr>
                      <a:r>
                        <a:rPr lang="en-US" sz="2800" b="1" dirty="0" smtClean="0"/>
                        <a:t>Chief of Staff</a:t>
                      </a:r>
                    </a:p>
                    <a:p>
                      <a:pPr marL="0" indent="0">
                        <a:spcBef>
                          <a:spcPts val="0"/>
                        </a:spcBef>
                        <a:buNone/>
                      </a:pPr>
                      <a:r>
                        <a:rPr lang="en-US" sz="2800" dirty="0" smtClean="0"/>
                        <a:t>296-3271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indent="0">
                        <a:spcBef>
                          <a:spcPts val="0"/>
                        </a:spcBef>
                        <a:buNone/>
                      </a:pPr>
                      <a:r>
                        <a:rPr lang="en-US" sz="2800" b="1" smtClean="0"/>
                        <a:t>Bill </a:t>
                      </a:r>
                      <a:r>
                        <a:rPr lang="en-US" sz="2800" b="1" dirty="0" smtClean="0"/>
                        <a:t>Miskell</a:t>
                      </a:r>
                    </a:p>
                    <a:p>
                      <a:pPr marL="0" indent="0">
                        <a:spcBef>
                          <a:spcPts val="0"/>
                        </a:spcBef>
                        <a:buNone/>
                      </a:pPr>
                      <a:r>
                        <a:rPr lang="en-US" sz="2800" b="1" dirty="0" smtClean="0"/>
                        <a:t>Communications</a:t>
                      </a:r>
                      <a:r>
                        <a:rPr lang="en-US" sz="2800" dirty="0" smtClean="0"/>
                        <a:t> </a:t>
                      </a:r>
                      <a:r>
                        <a:rPr lang="en-US" sz="2800" b="1" dirty="0" smtClean="0"/>
                        <a:t>Director</a:t>
                      </a:r>
                    </a:p>
                    <a:p>
                      <a:pPr marL="0" indent="0">
                        <a:spcBef>
                          <a:spcPts val="0"/>
                        </a:spcBef>
                        <a:buNone/>
                      </a:pPr>
                      <a:r>
                        <a:rPr lang="en-US" sz="2800" dirty="0" smtClean="0"/>
                        <a:t>296-3271</a:t>
                      </a: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1326444">
                <a:tc>
                  <a:txBody>
                    <a:bodyPr/>
                    <a:lstStyle/>
                    <a:p>
                      <a:pPr marL="0" indent="0">
                        <a:spcBef>
                          <a:spcPts val="0"/>
                        </a:spcBef>
                        <a:buNone/>
                      </a:pPr>
                      <a:r>
                        <a:rPr lang="en-US" sz="2800" b="1" dirty="0" smtClean="0"/>
                        <a:t>Bob Corkins</a:t>
                      </a:r>
                    </a:p>
                    <a:p>
                      <a:pPr marL="0" indent="0">
                        <a:spcBef>
                          <a:spcPts val="0"/>
                        </a:spcBef>
                        <a:buNone/>
                      </a:pPr>
                      <a:r>
                        <a:rPr lang="en-US" sz="2800" b="1" dirty="0" smtClean="0"/>
                        <a:t>General Counsel</a:t>
                      </a:r>
                    </a:p>
                    <a:p>
                      <a:pPr marL="0" indent="0">
                        <a:spcBef>
                          <a:spcPts val="0"/>
                        </a:spcBef>
                        <a:buNone/>
                      </a:pPr>
                      <a:r>
                        <a:rPr lang="en-US" sz="2800" dirty="0" smtClean="0"/>
                        <a:t>296-3967</a:t>
                      </a:r>
                    </a:p>
                    <a:p>
                      <a:pPr marL="0" indent="0">
                        <a:spcBef>
                          <a:spcPts val="0"/>
                        </a:spcBef>
                        <a:buNone/>
                      </a:pP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indent="0">
                        <a:spcBef>
                          <a:spcPts val="0"/>
                        </a:spcBef>
                        <a:buNone/>
                      </a:pPr>
                      <a:r>
                        <a:rPr lang="en-US" sz="2800" b="1" dirty="0" smtClean="0"/>
                        <a:t>Gary Haulmark</a:t>
                      </a:r>
                    </a:p>
                    <a:p>
                      <a:pPr marL="0" indent="0">
                        <a:spcBef>
                          <a:spcPts val="0"/>
                        </a:spcBef>
                        <a:buNone/>
                      </a:pPr>
                      <a:r>
                        <a:rPr lang="en-US" sz="2800" b="1" dirty="0" smtClean="0"/>
                        <a:t>Legislative Director</a:t>
                      </a:r>
                    </a:p>
                    <a:p>
                      <a:pPr marL="0" indent="0">
                        <a:spcBef>
                          <a:spcPts val="0"/>
                        </a:spcBef>
                        <a:buNone/>
                      </a:pPr>
                      <a:r>
                        <a:rPr lang="en-US" sz="2800" dirty="0" smtClean="0"/>
                        <a:t>296-3271</a:t>
                      </a: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6" name="Footer Placeholder 5"/>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spTree>
    <p:extLst>
      <p:ext uri="{BB962C8B-B14F-4D97-AF65-F5344CB8AC3E}">
        <p14:creationId xmlns:p14="http://schemas.microsoft.com/office/powerpoint/2010/main" val="849840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356350"/>
            <a:ext cx="2133600" cy="365125"/>
          </a:xfrm>
        </p:spPr>
        <p:txBody>
          <a:bodyPr/>
          <a:lstStyle/>
          <a:p>
            <a:pPr>
              <a:defRPr/>
            </a:pPr>
            <a:fld id="{D16018BD-90B0-4A45-8244-095AACA7449D}" type="slidenum">
              <a:rPr lang="en-US" smtClean="0"/>
              <a:pPr>
                <a:defRPr/>
              </a:pPr>
              <a:t>6</a:t>
            </a:fld>
            <a:endParaRPr lang="en-US" dirty="0"/>
          </a:p>
        </p:txBody>
      </p:sp>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786021016"/>
              </p:ext>
            </p:extLst>
          </p:nvPr>
        </p:nvGraphicFramePr>
        <p:xfrm>
          <a:off x="381000" y="228600"/>
          <a:ext cx="8763000" cy="6324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6553200" y="6356350"/>
            <a:ext cx="2133600" cy="365125"/>
          </a:xfrm>
        </p:spPr>
        <p:txBody>
          <a:bodyPr/>
          <a:lstStyle/>
          <a:p>
            <a:pPr>
              <a:defRPr/>
            </a:pPr>
            <a:fld id="{5726F220-2D1A-486C-B952-92D79CE2BEBE}" type="slidenum">
              <a:rPr lang="en-US" smtClean="0"/>
              <a:pPr>
                <a:defRPr/>
              </a:pPr>
              <a:t>7</a:t>
            </a:fld>
            <a:endParaRPr lang="en-US" dirty="0"/>
          </a:p>
        </p:txBody>
      </p:sp>
      <p:sp>
        <p:nvSpPr>
          <p:cNvPr id="2" name="Footer Placeholder 1"/>
          <p:cNvSpPr>
            <a:spLocks noGrp="1"/>
          </p:cNvSpPr>
          <p:nvPr>
            <p:ph type="ftr" sz="quarter" idx="11"/>
          </p:nvPr>
        </p:nvSpPr>
        <p:spPr/>
        <p:txBody>
          <a:bodyPr/>
          <a:lstStyle/>
          <a:p>
            <a:pPr>
              <a:defRPr/>
            </a:pPr>
            <a:r>
              <a:rPr lang="en-US" dirty="0" smtClean="0"/>
              <a:t>Kansas Department of Social and Rehabilitation Services - Agency Overview 2011</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2240886230"/>
              </p:ext>
            </p:extLst>
          </p:nvPr>
        </p:nvGraphicFramePr>
        <p:xfrm>
          <a:off x="-693996" y="304800"/>
          <a:ext cx="9820275" cy="632764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0207"/>
            <a:ext cx="8229600" cy="1143000"/>
          </a:xfrm>
        </p:spPr>
        <p:txBody>
          <a:bodyPr/>
          <a:lstStyle/>
          <a:p>
            <a:r>
              <a:rPr lang="en-US" sz="2400" b="1" dirty="0"/>
              <a:t>Expenditures and Persons Served By Program</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79340498"/>
              </p:ext>
            </p:extLst>
          </p:nvPr>
        </p:nvGraphicFramePr>
        <p:xfrm>
          <a:off x="535169" y="1066800"/>
          <a:ext cx="8153400" cy="5154930"/>
        </p:xfrm>
        <a:graphic>
          <a:graphicData uri="http://schemas.openxmlformats.org/drawingml/2006/table">
            <a:tbl>
              <a:tblPr firstRow="1" lastRow="1" bandRow="1">
                <a:tableStyleId>{616DA210-FB5B-4158-B5E0-FEB733F419BA}</a:tableStyleId>
              </a:tblPr>
              <a:tblGrid>
                <a:gridCol w="2895600"/>
                <a:gridCol w="1522231"/>
                <a:gridCol w="1106669"/>
                <a:gridCol w="1314450"/>
                <a:gridCol w="1314450"/>
              </a:tblGrid>
              <a:tr h="370840">
                <a:tc>
                  <a:txBody>
                    <a:bodyPr/>
                    <a:lstStyle/>
                    <a:p>
                      <a:pPr algn="l" fontAlgn="b"/>
                      <a:r>
                        <a:rPr lang="en-US" sz="2800" u="none" strike="noStrike" dirty="0">
                          <a:effectLst/>
                        </a:rPr>
                        <a:t> </a:t>
                      </a:r>
                      <a:endParaRPr lang="en-US" sz="2800" b="1" i="0" u="none" strike="noStrike" dirty="0">
                        <a:solidFill>
                          <a:srgbClr val="000000"/>
                        </a:solidFill>
                        <a:effectLst/>
                        <a:latin typeface="Calibri"/>
                      </a:endParaRPr>
                    </a:p>
                  </a:txBody>
                  <a:tcPr marL="9525" marR="9525" marT="9525" marB="0" anchor="b"/>
                </a:tc>
                <a:tc gridSpan="2">
                  <a:txBody>
                    <a:bodyPr/>
                    <a:lstStyle/>
                    <a:p>
                      <a:pPr algn="ctr" fontAlgn="b"/>
                      <a:r>
                        <a:rPr lang="en-US" sz="2800" u="none" strike="noStrike" dirty="0">
                          <a:effectLst/>
                        </a:rPr>
                        <a:t> SFY 2011 GBR </a:t>
                      </a:r>
                      <a:endParaRPr lang="en-US" sz="2800" b="1" i="0" u="none" strike="noStrike" dirty="0">
                        <a:solidFill>
                          <a:srgbClr val="000000"/>
                        </a:solidFill>
                        <a:effectLst/>
                        <a:latin typeface="Calibri"/>
                      </a:endParaRPr>
                    </a:p>
                  </a:txBody>
                  <a:tcPr marL="9525" marR="9525" marT="9525" marB="0" anchor="b"/>
                </a:tc>
                <a:tc hMerge="1">
                  <a:txBody>
                    <a:bodyPr/>
                    <a:lstStyle/>
                    <a:p>
                      <a:endParaRPr lang="en-US"/>
                    </a:p>
                  </a:txBody>
                  <a:tcPr/>
                </a:tc>
                <a:tc gridSpan="2">
                  <a:txBody>
                    <a:bodyPr/>
                    <a:lstStyle/>
                    <a:p>
                      <a:pPr algn="ctr" fontAlgn="b"/>
                      <a:r>
                        <a:rPr lang="en-US" sz="2800" u="none" strike="noStrike" dirty="0">
                          <a:effectLst/>
                        </a:rPr>
                        <a:t> SFY 2012 GBR </a:t>
                      </a:r>
                      <a:endParaRPr lang="en-US" sz="2800" b="1" i="0" u="none" strike="noStrike" dirty="0">
                        <a:solidFill>
                          <a:srgbClr val="000000"/>
                        </a:solidFill>
                        <a:effectLst/>
                        <a:latin typeface="Calibri"/>
                      </a:endParaRPr>
                    </a:p>
                  </a:txBody>
                  <a:tcPr marL="9525" marR="9525" marT="9525" marB="0" anchor="b"/>
                </a:tc>
                <a:tc hMerge="1">
                  <a:txBody>
                    <a:bodyPr/>
                    <a:lstStyle/>
                    <a:p>
                      <a:endParaRPr lang="en-US"/>
                    </a:p>
                  </a:txBody>
                  <a:tcPr/>
                </a:tc>
              </a:tr>
              <a:tr h="467360">
                <a:tc>
                  <a:txBody>
                    <a:bodyPr/>
                    <a:lstStyle/>
                    <a:p>
                      <a:pPr algn="l" fontAlgn="b"/>
                      <a:r>
                        <a:rPr lang="en-US" sz="1400" u="none" strike="noStrike" dirty="0">
                          <a:solidFill>
                            <a:schemeClr val="bg1"/>
                          </a:solidFill>
                          <a:effectLst/>
                        </a:rPr>
                        <a:t>SRS Program</a:t>
                      </a:r>
                      <a:endParaRPr lang="en-US" sz="1400" b="1" i="0" u="none" strike="noStrike" dirty="0">
                        <a:solidFill>
                          <a:schemeClr val="bg1"/>
                        </a:solidFill>
                        <a:effectLst/>
                        <a:latin typeface="Calibri"/>
                      </a:endParaRPr>
                    </a:p>
                  </a:txBody>
                  <a:tcPr marL="9525" marR="9525" marT="9525" marB="0" anchor="ctr">
                    <a:solidFill>
                      <a:schemeClr val="tx1"/>
                    </a:solidFill>
                  </a:tcPr>
                </a:tc>
                <a:tc>
                  <a:txBody>
                    <a:bodyPr/>
                    <a:lstStyle/>
                    <a:p>
                      <a:pPr algn="ctr" fontAlgn="b"/>
                      <a:r>
                        <a:rPr lang="en-US" sz="1400" u="none" strike="noStrike" dirty="0">
                          <a:solidFill>
                            <a:schemeClr val="bg1"/>
                          </a:solidFill>
                          <a:effectLst/>
                        </a:rPr>
                        <a:t> Total Program Expenditures </a:t>
                      </a:r>
                      <a:endParaRPr lang="en-US" sz="1400" b="1" i="0" u="none" strike="noStrike" dirty="0">
                        <a:solidFill>
                          <a:schemeClr val="bg1"/>
                        </a:solidFill>
                        <a:effectLst/>
                        <a:latin typeface="Calibri"/>
                      </a:endParaRPr>
                    </a:p>
                  </a:txBody>
                  <a:tcPr marL="9525" marR="9525" marT="9525" marB="0" anchor="ctr">
                    <a:solidFill>
                      <a:schemeClr val="tx1"/>
                    </a:solidFill>
                  </a:tcPr>
                </a:tc>
                <a:tc>
                  <a:txBody>
                    <a:bodyPr/>
                    <a:lstStyle/>
                    <a:p>
                      <a:pPr algn="ctr" fontAlgn="b"/>
                      <a:r>
                        <a:rPr lang="en-US" sz="1400" u="none" strike="noStrike" dirty="0">
                          <a:solidFill>
                            <a:schemeClr val="bg1"/>
                          </a:solidFill>
                          <a:effectLst/>
                        </a:rPr>
                        <a:t> People Served </a:t>
                      </a:r>
                      <a:endParaRPr lang="en-US" sz="1400" b="1" i="0" u="none" strike="noStrike" dirty="0">
                        <a:solidFill>
                          <a:schemeClr val="bg1"/>
                        </a:solidFill>
                        <a:effectLst/>
                        <a:latin typeface="Calibri"/>
                      </a:endParaRPr>
                    </a:p>
                  </a:txBody>
                  <a:tcPr marL="9525" marR="9525" marT="9525" marB="0" anchor="ctr">
                    <a:solidFill>
                      <a:schemeClr val="tx1"/>
                    </a:solidFill>
                  </a:tcPr>
                </a:tc>
                <a:tc>
                  <a:txBody>
                    <a:bodyPr/>
                    <a:lstStyle/>
                    <a:p>
                      <a:pPr algn="ctr" fontAlgn="b"/>
                      <a:r>
                        <a:rPr lang="en-US" sz="1400" u="none" strike="noStrike" dirty="0">
                          <a:solidFill>
                            <a:schemeClr val="bg1"/>
                          </a:solidFill>
                          <a:effectLst/>
                        </a:rPr>
                        <a:t> Total Program Expenditures </a:t>
                      </a:r>
                      <a:endParaRPr lang="en-US" sz="1400" b="1" i="0" u="none" strike="noStrike" dirty="0">
                        <a:solidFill>
                          <a:schemeClr val="bg1"/>
                        </a:solidFill>
                        <a:effectLst/>
                        <a:latin typeface="Calibri"/>
                      </a:endParaRPr>
                    </a:p>
                  </a:txBody>
                  <a:tcPr marL="9525" marR="9525" marT="9525" marB="0" anchor="ctr">
                    <a:solidFill>
                      <a:schemeClr val="tx1"/>
                    </a:solidFill>
                  </a:tcPr>
                </a:tc>
                <a:tc>
                  <a:txBody>
                    <a:bodyPr/>
                    <a:lstStyle/>
                    <a:p>
                      <a:pPr algn="ctr" fontAlgn="b"/>
                      <a:r>
                        <a:rPr lang="en-US" sz="1400" u="none" strike="noStrike" dirty="0">
                          <a:solidFill>
                            <a:schemeClr val="bg1"/>
                          </a:solidFill>
                          <a:effectLst/>
                        </a:rPr>
                        <a:t> People Served </a:t>
                      </a:r>
                      <a:endParaRPr lang="en-US" sz="1400" b="1" i="0" u="none" strike="noStrike" dirty="0">
                        <a:solidFill>
                          <a:schemeClr val="bg1"/>
                        </a:solidFill>
                        <a:effectLst/>
                        <a:latin typeface="Calibri"/>
                      </a:endParaRPr>
                    </a:p>
                  </a:txBody>
                  <a:tcPr marL="9525" marR="9525" marT="9525" marB="0" anchor="ctr">
                    <a:solidFill>
                      <a:schemeClr val="tx1"/>
                    </a:solidFill>
                  </a:tcPr>
                </a:tc>
              </a:tr>
              <a:tr h="365760">
                <a:tc>
                  <a:txBody>
                    <a:bodyPr/>
                    <a:lstStyle/>
                    <a:p>
                      <a:pPr algn="l" fontAlgn="b"/>
                      <a:r>
                        <a:rPr lang="en-US" sz="1400" u="none" strike="noStrike" dirty="0">
                          <a:effectLst/>
                        </a:rPr>
                        <a:t>Addiction and Prevention Services</a:t>
                      </a:r>
                      <a:endParaRPr lang="en-US" sz="1400" b="0" i="0" u="none" strike="noStrike" dirty="0">
                        <a:solidFill>
                          <a:srgbClr val="000000"/>
                        </a:solidFill>
                        <a:effectLst/>
                        <a:latin typeface="Calibri"/>
                      </a:endParaRPr>
                    </a:p>
                  </a:txBody>
                  <a:tcPr marL="9525" marR="9525" marT="9525" marB="0" anchor="ctr"/>
                </a:tc>
                <a:tc>
                  <a:txBody>
                    <a:bodyPr/>
                    <a:lstStyle/>
                    <a:p>
                      <a:pPr lvl="0" algn="ctr" defTabSz="1147763" fontAlgn="b"/>
                      <a:r>
                        <a:rPr lang="en-US" sz="1400" u="none" strike="noStrike" dirty="0" smtClean="0">
                          <a:effectLst/>
                        </a:rPr>
                        <a:t>           46,126,718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284,270 </a:t>
                      </a: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dirty="0">
                          <a:effectLst/>
                        </a:rPr>
                        <a:t>         48,052,591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295,259 </a:t>
                      </a:r>
                      <a:endParaRPr lang="en-US" sz="1400" b="0" i="0" u="none" strike="noStrike" dirty="0">
                        <a:solidFill>
                          <a:srgbClr val="000000"/>
                        </a:solidFill>
                        <a:effectLst/>
                        <a:latin typeface="Calibri"/>
                      </a:endParaRPr>
                    </a:p>
                  </a:txBody>
                  <a:tcPr marL="9525" marR="9525" marT="9525" marB="0" anchor="ctr"/>
                </a:tc>
              </a:tr>
              <a:tr h="365760">
                <a:tc>
                  <a:txBody>
                    <a:bodyPr/>
                    <a:lstStyle/>
                    <a:p>
                      <a:pPr algn="l" fontAlgn="b"/>
                      <a:r>
                        <a:rPr lang="en-US" sz="1400" u="none" strike="noStrike" dirty="0">
                          <a:effectLst/>
                        </a:rPr>
                        <a:t>Mental Health</a:t>
                      </a:r>
                      <a:endParaRPr lang="en-US" sz="1400" b="0" i="0" u="none" strike="noStrike" dirty="0">
                        <a:solidFill>
                          <a:srgbClr val="000000"/>
                        </a:solidFill>
                        <a:effectLst/>
                        <a:latin typeface="Calibri"/>
                      </a:endParaRPr>
                    </a:p>
                  </a:txBody>
                  <a:tcPr marL="9525" marR="9525" marT="9525" marB="0" anchor="ctr"/>
                </a:tc>
                <a:tc>
                  <a:txBody>
                    <a:bodyPr/>
                    <a:lstStyle/>
                    <a:p>
                      <a:pPr lvl="0" algn="ctr" fontAlgn="b"/>
                      <a:r>
                        <a:rPr lang="en-US" sz="1400" u="none" strike="noStrike" dirty="0" smtClean="0">
                          <a:effectLst/>
                        </a:rPr>
                        <a:t>         </a:t>
                      </a:r>
                      <a:r>
                        <a:rPr lang="en-US" sz="1400" u="none" strike="noStrike" dirty="0">
                          <a:effectLst/>
                        </a:rPr>
                        <a:t>332,141,594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105,836 </a:t>
                      </a: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a:effectLst/>
                        </a:rPr>
                        <a:t>       326,657,585 </a:t>
                      </a:r>
                      <a:endParaRPr lang="en-US" sz="1400" b="0" i="0" u="none" strike="noStrike">
                        <a:solidFill>
                          <a:srgbClr val="000000"/>
                        </a:solidFill>
                        <a:effectLst/>
                        <a:latin typeface="Calibri"/>
                      </a:endParaRPr>
                    </a:p>
                  </a:txBody>
                  <a:tcPr marL="9525" marR="9525" marT="9525" marB="0" anchor="ctr"/>
                </a:tc>
                <a:tc>
                  <a:txBody>
                    <a:bodyPr/>
                    <a:lstStyle/>
                    <a:p>
                      <a:pPr algn="ctr" fontAlgn="b"/>
                      <a:r>
                        <a:rPr lang="en-US" sz="1400" u="none" strike="noStrike" dirty="0">
                          <a:effectLst/>
                        </a:rPr>
                        <a:t>         88,554 </a:t>
                      </a:r>
                      <a:endParaRPr lang="en-US" sz="1400" b="0" i="0" u="none" strike="noStrike" dirty="0">
                        <a:solidFill>
                          <a:srgbClr val="000000"/>
                        </a:solidFill>
                        <a:effectLst/>
                        <a:latin typeface="Calibri"/>
                      </a:endParaRPr>
                    </a:p>
                  </a:txBody>
                  <a:tcPr marL="9525" marR="9525" marT="9525" marB="0" anchor="ctr"/>
                </a:tc>
              </a:tr>
              <a:tr h="365760">
                <a:tc>
                  <a:txBody>
                    <a:bodyPr/>
                    <a:lstStyle/>
                    <a:p>
                      <a:pPr algn="l" fontAlgn="b"/>
                      <a:r>
                        <a:rPr lang="en-US" sz="1400" u="none" strike="noStrike" dirty="0">
                          <a:effectLst/>
                        </a:rPr>
                        <a:t>Community Supports and Services</a:t>
                      </a:r>
                      <a:endParaRPr lang="en-US" sz="1400" b="0" i="0" u="none" strike="noStrike" dirty="0">
                        <a:solidFill>
                          <a:srgbClr val="000000"/>
                        </a:solidFill>
                        <a:effectLst/>
                        <a:latin typeface="Calibri"/>
                      </a:endParaRPr>
                    </a:p>
                  </a:txBody>
                  <a:tcPr marL="9525" marR="9525" marT="9525" marB="0" anchor="ctr"/>
                </a:tc>
                <a:tc>
                  <a:txBody>
                    <a:bodyPr/>
                    <a:lstStyle/>
                    <a:p>
                      <a:pPr lvl="0" algn="ctr" fontAlgn="b"/>
                      <a:r>
                        <a:rPr lang="en-US" sz="1400" u="none" strike="noStrike" dirty="0" smtClean="0">
                          <a:effectLst/>
                        </a:rPr>
                        <a:t>         </a:t>
                      </a:r>
                      <a:r>
                        <a:rPr lang="en-US" sz="1400" u="none" strike="noStrike" dirty="0">
                          <a:effectLst/>
                        </a:rPr>
                        <a:t>555,445,668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44,674 </a:t>
                      </a: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a:effectLst/>
                        </a:rPr>
                        <a:t>       554,086,726 </a:t>
                      </a:r>
                      <a:endParaRPr lang="en-US" sz="1400" b="0" i="0" u="none" strike="noStrike">
                        <a:solidFill>
                          <a:srgbClr val="000000"/>
                        </a:solidFill>
                        <a:effectLst/>
                        <a:latin typeface="Calibri"/>
                      </a:endParaRPr>
                    </a:p>
                  </a:txBody>
                  <a:tcPr marL="9525" marR="9525" marT="9525" marB="0" anchor="ctr"/>
                </a:tc>
                <a:tc>
                  <a:txBody>
                    <a:bodyPr/>
                    <a:lstStyle/>
                    <a:p>
                      <a:pPr algn="ctr" fontAlgn="b"/>
                      <a:r>
                        <a:rPr lang="en-US" sz="1400" u="none" strike="noStrike" dirty="0">
                          <a:effectLst/>
                        </a:rPr>
                        <a:t>         42,439 </a:t>
                      </a:r>
                      <a:endParaRPr lang="en-US" sz="1400" b="0" i="0" u="none" strike="noStrike" dirty="0">
                        <a:solidFill>
                          <a:srgbClr val="000000"/>
                        </a:solidFill>
                        <a:effectLst/>
                        <a:latin typeface="Calibri"/>
                      </a:endParaRPr>
                    </a:p>
                  </a:txBody>
                  <a:tcPr marL="9525" marR="9525" marT="9525" marB="0" anchor="ctr"/>
                </a:tc>
              </a:tr>
              <a:tr h="365760">
                <a:tc>
                  <a:txBody>
                    <a:bodyPr/>
                    <a:lstStyle/>
                    <a:p>
                      <a:pPr algn="l" fontAlgn="b"/>
                      <a:r>
                        <a:rPr lang="en-US" sz="1400" u="none" strike="noStrike" dirty="0">
                          <a:effectLst/>
                        </a:rPr>
                        <a:t>Children and Family Services</a:t>
                      </a:r>
                      <a:endParaRPr lang="en-US" sz="1400" b="0" i="0" u="none" strike="noStrike" dirty="0">
                        <a:solidFill>
                          <a:srgbClr val="000000"/>
                        </a:solidFill>
                        <a:effectLst/>
                        <a:latin typeface="Calibri"/>
                      </a:endParaRPr>
                    </a:p>
                  </a:txBody>
                  <a:tcPr marL="9525" marR="9525" marT="9525" marB="0" anchor="ctr"/>
                </a:tc>
                <a:tc>
                  <a:txBody>
                    <a:bodyPr/>
                    <a:lstStyle/>
                    <a:p>
                      <a:pPr lvl="0" algn="ctr" fontAlgn="b"/>
                      <a:r>
                        <a:rPr lang="en-US" sz="1400" u="none" strike="noStrike" dirty="0" smtClean="0">
                          <a:effectLst/>
                        </a:rPr>
                        <a:t>         </a:t>
                      </a:r>
                      <a:r>
                        <a:rPr lang="en-US" sz="1400" u="none" strike="noStrike" dirty="0">
                          <a:effectLst/>
                        </a:rPr>
                        <a:t>196,053,123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76,237 </a:t>
                      </a: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a:effectLst/>
                        </a:rPr>
                        <a:t>       205,852,310 </a:t>
                      </a:r>
                      <a:endParaRPr lang="en-US" sz="1400" b="0" i="0" u="none" strike="noStrike">
                        <a:solidFill>
                          <a:srgbClr val="000000"/>
                        </a:solidFill>
                        <a:effectLst/>
                        <a:latin typeface="Calibri"/>
                      </a:endParaRPr>
                    </a:p>
                  </a:txBody>
                  <a:tcPr marL="9525" marR="9525" marT="9525" marB="0" anchor="ctr"/>
                </a:tc>
                <a:tc>
                  <a:txBody>
                    <a:bodyPr/>
                    <a:lstStyle/>
                    <a:p>
                      <a:pPr algn="ctr" fontAlgn="b"/>
                      <a:r>
                        <a:rPr lang="en-US" sz="1400" u="none" strike="noStrike" dirty="0">
                          <a:effectLst/>
                        </a:rPr>
                        <a:t>         76,656 </a:t>
                      </a:r>
                      <a:endParaRPr lang="en-US" sz="1400" b="0" i="0" u="none" strike="noStrike" dirty="0">
                        <a:solidFill>
                          <a:srgbClr val="000000"/>
                        </a:solidFill>
                        <a:effectLst/>
                        <a:latin typeface="Calibri"/>
                      </a:endParaRPr>
                    </a:p>
                  </a:txBody>
                  <a:tcPr marL="9525" marR="9525" marT="9525" marB="0" anchor="ctr"/>
                </a:tc>
              </a:tr>
              <a:tr h="365760">
                <a:tc>
                  <a:txBody>
                    <a:bodyPr/>
                    <a:lstStyle/>
                    <a:p>
                      <a:pPr algn="l" fontAlgn="b"/>
                      <a:r>
                        <a:rPr lang="en-US" sz="1400" u="none" strike="noStrike" dirty="0">
                          <a:effectLst/>
                        </a:rPr>
                        <a:t>Economic and Employment Support</a:t>
                      </a:r>
                      <a:endParaRPr lang="en-US" sz="1400" b="0" i="0" u="none" strike="noStrike" dirty="0">
                        <a:solidFill>
                          <a:srgbClr val="000000"/>
                        </a:solidFill>
                        <a:effectLst/>
                        <a:latin typeface="Calibri"/>
                      </a:endParaRPr>
                    </a:p>
                  </a:txBody>
                  <a:tcPr marL="9525" marR="9525" marT="9525" marB="0" anchor="ctr"/>
                </a:tc>
                <a:tc>
                  <a:txBody>
                    <a:bodyPr/>
                    <a:lstStyle/>
                    <a:p>
                      <a:pPr lvl="0" algn="ctr" fontAlgn="b"/>
                      <a:r>
                        <a:rPr lang="en-US" sz="1400" u="none" strike="noStrike" dirty="0" smtClean="0">
                          <a:effectLst/>
                        </a:rPr>
                        <a:t>         </a:t>
                      </a:r>
                      <a:r>
                        <a:rPr lang="en-US" sz="1400" u="none" strike="noStrike" dirty="0">
                          <a:effectLst/>
                        </a:rPr>
                        <a:t>222,285,712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531,707 </a:t>
                      </a: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dirty="0">
                          <a:effectLst/>
                        </a:rPr>
                        <a:t>       187,380,976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578,436 </a:t>
                      </a:r>
                      <a:endParaRPr lang="en-US" sz="1400" b="0" i="0" u="none" strike="noStrike" dirty="0">
                        <a:solidFill>
                          <a:srgbClr val="000000"/>
                        </a:solidFill>
                        <a:effectLst/>
                        <a:latin typeface="Calibri"/>
                      </a:endParaRPr>
                    </a:p>
                  </a:txBody>
                  <a:tcPr marL="9525" marR="9525" marT="9525" marB="0" anchor="ctr"/>
                </a:tc>
              </a:tr>
              <a:tr h="365760">
                <a:tc>
                  <a:txBody>
                    <a:bodyPr/>
                    <a:lstStyle/>
                    <a:p>
                      <a:pPr algn="l" fontAlgn="b"/>
                      <a:r>
                        <a:rPr lang="en-US" sz="1400" u="none" strike="noStrike" dirty="0">
                          <a:effectLst/>
                        </a:rPr>
                        <a:t>Rehabilitation Services</a:t>
                      </a:r>
                      <a:endParaRPr lang="en-US" sz="1400" b="0" i="0" u="none" strike="noStrike" dirty="0">
                        <a:solidFill>
                          <a:srgbClr val="000000"/>
                        </a:solidFill>
                        <a:effectLst/>
                        <a:latin typeface="Calibri"/>
                      </a:endParaRPr>
                    </a:p>
                  </a:txBody>
                  <a:tcPr marL="9525" marR="9525" marT="9525" marB="0" anchor="ctr"/>
                </a:tc>
                <a:tc>
                  <a:txBody>
                    <a:bodyPr/>
                    <a:lstStyle/>
                    <a:p>
                      <a:pPr lvl="0" algn="ctr" fontAlgn="b"/>
                      <a:r>
                        <a:rPr lang="en-US" sz="1400" u="none" strike="noStrike" dirty="0" smtClean="0">
                          <a:effectLst/>
                        </a:rPr>
                        <a:t>            </a:t>
                      </a:r>
                      <a:r>
                        <a:rPr lang="en-US" sz="1400" u="none" strike="noStrike" dirty="0">
                          <a:effectLst/>
                        </a:rPr>
                        <a:t>47,536,160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69,186 </a:t>
                      </a: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dirty="0">
                          <a:effectLst/>
                        </a:rPr>
                        <a:t>         47,286,360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70,610 </a:t>
                      </a:r>
                      <a:endParaRPr lang="en-US" sz="1400" b="0" i="0" u="none" strike="noStrike" dirty="0">
                        <a:solidFill>
                          <a:srgbClr val="000000"/>
                        </a:solidFill>
                        <a:effectLst/>
                        <a:latin typeface="Calibri"/>
                      </a:endParaRPr>
                    </a:p>
                  </a:txBody>
                  <a:tcPr marL="9525" marR="9525" marT="9525" marB="0" anchor="ctr"/>
                </a:tc>
              </a:tr>
              <a:tr h="365760">
                <a:tc>
                  <a:txBody>
                    <a:bodyPr/>
                    <a:lstStyle/>
                    <a:p>
                      <a:pPr algn="l" fontAlgn="b"/>
                      <a:r>
                        <a:rPr lang="en-US" sz="1400" u="none" strike="noStrike" dirty="0">
                          <a:effectLst/>
                        </a:rPr>
                        <a:t>Child Support Enforcement</a:t>
                      </a:r>
                      <a:endParaRPr lang="en-US" sz="1400" b="0" i="0" u="none" strike="noStrike" dirty="0">
                        <a:solidFill>
                          <a:srgbClr val="000000"/>
                        </a:solidFill>
                        <a:effectLst/>
                        <a:latin typeface="Calibri"/>
                      </a:endParaRPr>
                    </a:p>
                  </a:txBody>
                  <a:tcPr marL="9525" marR="9525" marT="9525" marB="0" anchor="ctr"/>
                </a:tc>
                <a:tc>
                  <a:txBody>
                    <a:bodyPr/>
                    <a:lstStyle/>
                    <a:p>
                      <a:pPr lvl="0" algn="ctr" fontAlgn="b"/>
                      <a:r>
                        <a:rPr lang="en-US" sz="1400" u="none" strike="noStrike" dirty="0" smtClean="0">
                          <a:effectLst/>
                        </a:rPr>
                        <a:t>            </a:t>
                      </a:r>
                      <a:r>
                        <a:rPr lang="en-US" sz="1400" u="none" strike="noStrike" dirty="0">
                          <a:effectLst/>
                        </a:rPr>
                        <a:t>28,055,085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125,848 </a:t>
                      </a: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dirty="0">
                          <a:effectLst/>
                        </a:rPr>
                        <a:t>         29,404,640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125,260 </a:t>
                      </a:r>
                      <a:endParaRPr lang="en-US" sz="1400" b="0" i="0" u="none" strike="noStrike" dirty="0">
                        <a:solidFill>
                          <a:srgbClr val="000000"/>
                        </a:solidFill>
                        <a:effectLst/>
                        <a:latin typeface="Calibri"/>
                      </a:endParaRPr>
                    </a:p>
                  </a:txBody>
                  <a:tcPr marL="9525" marR="9525" marT="9525" marB="0" anchor="ctr"/>
                </a:tc>
              </a:tr>
              <a:tr h="365760">
                <a:tc>
                  <a:txBody>
                    <a:bodyPr/>
                    <a:lstStyle/>
                    <a:p>
                      <a:pPr algn="l" fontAlgn="b"/>
                      <a:r>
                        <a:rPr lang="en-US" sz="1400" u="none" strike="noStrike" dirty="0">
                          <a:solidFill>
                            <a:schemeClr val="bg1"/>
                          </a:solidFill>
                          <a:effectLst/>
                        </a:rPr>
                        <a:t>State Hospitals</a:t>
                      </a:r>
                      <a:endParaRPr lang="en-US" sz="1400" b="1" i="0" u="none" strike="noStrike" dirty="0">
                        <a:solidFill>
                          <a:schemeClr val="bg1"/>
                        </a:solidFill>
                        <a:effectLst/>
                        <a:latin typeface="Calibri"/>
                      </a:endParaRPr>
                    </a:p>
                  </a:txBody>
                  <a:tcPr marL="9525" marR="9525" marT="9525" marB="0" anchor="ctr">
                    <a:solidFill>
                      <a:schemeClr val="tx1"/>
                    </a:solidFill>
                  </a:tcPr>
                </a:tc>
                <a:tc>
                  <a:txBody>
                    <a:bodyPr/>
                    <a:lstStyle/>
                    <a:p>
                      <a:pPr lvl="0" algn="ctr" fontAlgn="b"/>
                      <a:r>
                        <a:rPr lang="en-US" sz="1400" u="none" strike="noStrike" dirty="0">
                          <a:solidFill>
                            <a:schemeClr val="bg1"/>
                          </a:solidFill>
                          <a:effectLst/>
                        </a:rPr>
                        <a:t> </a:t>
                      </a:r>
                      <a:endParaRPr lang="en-US" sz="1400" b="0" i="0" u="none" strike="noStrike" dirty="0">
                        <a:solidFill>
                          <a:schemeClr val="bg1"/>
                        </a:solidFill>
                        <a:effectLst/>
                        <a:latin typeface="Calibri"/>
                      </a:endParaRPr>
                    </a:p>
                  </a:txBody>
                  <a:tcPr marL="9525" marR="9525" marT="9525" marB="0" anchor="ctr">
                    <a:solidFill>
                      <a:schemeClr val="tx1"/>
                    </a:solidFill>
                  </a:tcPr>
                </a:tc>
                <a:tc>
                  <a:txBody>
                    <a:bodyPr/>
                    <a:lstStyle/>
                    <a:p>
                      <a:pPr algn="ctr" fontAlgn="b"/>
                      <a:r>
                        <a:rPr lang="en-US" sz="1400" u="none" strike="noStrike" dirty="0">
                          <a:solidFill>
                            <a:schemeClr val="bg1"/>
                          </a:solidFill>
                          <a:effectLst/>
                        </a:rPr>
                        <a:t> </a:t>
                      </a:r>
                      <a:endParaRPr lang="en-US" sz="1400" b="0" i="0" u="none" strike="noStrike" dirty="0">
                        <a:solidFill>
                          <a:schemeClr val="bg1"/>
                        </a:solidFill>
                        <a:effectLst/>
                        <a:latin typeface="Calibri"/>
                      </a:endParaRPr>
                    </a:p>
                  </a:txBody>
                  <a:tcPr marL="9525" marR="9525" marT="9525" marB="0" anchor="ctr">
                    <a:solidFill>
                      <a:schemeClr val="tx1"/>
                    </a:solidFill>
                  </a:tcPr>
                </a:tc>
                <a:tc>
                  <a:txBody>
                    <a:bodyPr/>
                    <a:lstStyle/>
                    <a:p>
                      <a:pPr algn="l" fontAlgn="b"/>
                      <a:r>
                        <a:rPr lang="en-US" sz="1400" u="none" strike="noStrike" dirty="0">
                          <a:solidFill>
                            <a:schemeClr val="bg1"/>
                          </a:solidFill>
                          <a:effectLst/>
                        </a:rPr>
                        <a:t> </a:t>
                      </a:r>
                      <a:endParaRPr lang="en-US" sz="1400" b="0" i="0" u="none" strike="noStrike" dirty="0">
                        <a:solidFill>
                          <a:schemeClr val="bg1"/>
                        </a:solidFill>
                        <a:effectLst/>
                        <a:latin typeface="Calibri"/>
                      </a:endParaRPr>
                    </a:p>
                  </a:txBody>
                  <a:tcPr marL="9525" marR="9525" marT="9525" marB="0" anchor="ctr">
                    <a:solidFill>
                      <a:schemeClr val="tx1"/>
                    </a:solidFill>
                  </a:tcPr>
                </a:tc>
                <a:tc>
                  <a:txBody>
                    <a:bodyPr/>
                    <a:lstStyle/>
                    <a:p>
                      <a:pPr algn="ctr" fontAlgn="b"/>
                      <a:r>
                        <a:rPr lang="en-US" sz="1400" u="none" strike="noStrike" dirty="0">
                          <a:solidFill>
                            <a:schemeClr val="bg1"/>
                          </a:solidFill>
                          <a:effectLst/>
                        </a:rPr>
                        <a:t> </a:t>
                      </a:r>
                      <a:endParaRPr lang="en-US" sz="1400" b="0" i="0" u="none" strike="noStrike" dirty="0">
                        <a:solidFill>
                          <a:schemeClr val="bg1"/>
                        </a:solidFill>
                        <a:effectLst/>
                        <a:latin typeface="Calibri"/>
                      </a:endParaRPr>
                    </a:p>
                  </a:txBody>
                  <a:tcPr marL="9525" marR="9525" marT="9525" marB="0" anchor="ctr">
                    <a:solidFill>
                      <a:schemeClr val="tx1"/>
                    </a:solidFill>
                  </a:tcPr>
                </a:tc>
              </a:tr>
              <a:tr h="365760">
                <a:tc>
                  <a:txBody>
                    <a:bodyPr/>
                    <a:lstStyle/>
                    <a:p>
                      <a:pPr algn="l" fontAlgn="b"/>
                      <a:r>
                        <a:rPr lang="en-US" sz="1400" u="none" strike="noStrike" dirty="0" smtClean="0">
                          <a:effectLst/>
                        </a:rPr>
                        <a:t>Mental </a:t>
                      </a:r>
                      <a:r>
                        <a:rPr lang="en-US" sz="1400" u="none" strike="noStrike" dirty="0">
                          <a:effectLst/>
                        </a:rPr>
                        <a:t>Health</a:t>
                      </a:r>
                      <a:endParaRPr lang="en-US" sz="1400" b="0" i="0" u="none" strike="noStrike" dirty="0">
                        <a:solidFill>
                          <a:srgbClr val="000000"/>
                        </a:solidFill>
                        <a:effectLst/>
                        <a:latin typeface="Calibri"/>
                      </a:endParaRPr>
                    </a:p>
                  </a:txBody>
                  <a:tcPr marL="9525" marR="9525" marT="9525" marB="0" anchor="ctr"/>
                </a:tc>
                <a:tc>
                  <a:txBody>
                    <a:bodyPr/>
                    <a:lstStyle/>
                    <a:p>
                      <a:pPr lvl="0" algn="ctr" fontAlgn="b"/>
                      <a:r>
                        <a:rPr lang="en-US" sz="1400" u="none" strike="noStrike" dirty="0" smtClean="0">
                          <a:effectLst/>
                        </a:rPr>
                        <a:t>            </a:t>
                      </a:r>
                      <a:r>
                        <a:rPr lang="en-US" sz="1400" u="none" strike="noStrike" dirty="0">
                          <a:effectLst/>
                        </a:rPr>
                        <a:t>95,098,739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715 </a:t>
                      </a: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dirty="0">
                          <a:effectLst/>
                        </a:rPr>
                        <a:t>         96,565,928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716 </a:t>
                      </a:r>
                      <a:endParaRPr lang="en-US" sz="1400" b="0" i="0" u="none" strike="noStrike" dirty="0">
                        <a:solidFill>
                          <a:srgbClr val="000000"/>
                        </a:solidFill>
                        <a:effectLst/>
                        <a:latin typeface="Calibri"/>
                      </a:endParaRPr>
                    </a:p>
                  </a:txBody>
                  <a:tcPr marL="9525" marR="9525" marT="9525" marB="0" anchor="ctr"/>
                </a:tc>
              </a:tr>
              <a:tr h="365760">
                <a:tc>
                  <a:txBody>
                    <a:bodyPr/>
                    <a:lstStyle/>
                    <a:p>
                      <a:pPr algn="l" fontAlgn="b"/>
                      <a:r>
                        <a:rPr lang="en-US" sz="1400" u="none" strike="noStrike" dirty="0" smtClean="0">
                          <a:effectLst/>
                        </a:rPr>
                        <a:t>Developmentally </a:t>
                      </a:r>
                      <a:r>
                        <a:rPr lang="en-US" sz="1400" u="none" strike="noStrike" dirty="0">
                          <a:effectLst/>
                        </a:rPr>
                        <a:t>Disabled</a:t>
                      </a:r>
                      <a:endParaRPr lang="en-US" sz="1400" b="0" i="0" u="none" strike="noStrike" dirty="0">
                        <a:solidFill>
                          <a:srgbClr val="000000"/>
                        </a:solidFill>
                        <a:effectLst/>
                        <a:latin typeface="Calibri"/>
                      </a:endParaRPr>
                    </a:p>
                  </a:txBody>
                  <a:tcPr marL="9525" marR="9525" marT="9525" marB="0" anchor="ctr"/>
                </a:tc>
                <a:tc>
                  <a:txBody>
                    <a:bodyPr/>
                    <a:lstStyle/>
                    <a:p>
                      <a:pPr lvl="0" algn="ctr" fontAlgn="b"/>
                      <a:r>
                        <a:rPr lang="en-US" sz="1400" u="none" strike="noStrike" dirty="0" smtClean="0">
                          <a:effectLst/>
                        </a:rPr>
                        <a:t>            </a:t>
                      </a:r>
                      <a:r>
                        <a:rPr lang="en-US" sz="1400" u="none" strike="noStrike" dirty="0">
                          <a:effectLst/>
                        </a:rPr>
                        <a:t>54,505,193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345 </a:t>
                      </a:r>
                      <a:endParaRPr lang="en-US" sz="1400" b="0" i="0" u="none" strike="noStrike" dirty="0">
                        <a:solidFill>
                          <a:srgbClr val="000000"/>
                        </a:solidFill>
                        <a:effectLst/>
                        <a:latin typeface="Calibri"/>
                      </a:endParaRPr>
                    </a:p>
                  </a:txBody>
                  <a:tcPr marL="9525" marR="9525" marT="9525" marB="0" anchor="ctr"/>
                </a:tc>
                <a:tc>
                  <a:txBody>
                    <a:bodyPr/>
                    <a:lstStyle/>
                    <a:p>
                      <a:pPr algn="l" fontAlgn="b"/>
                      <a:r>
                        <a:rPr lang="en-US" sz="1400" u="none" strike="noStrike" dirty="0">
                          <a:effectLst/>
                        </a:rPr>
                        <a:t>         54,606,965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u="none" strike="noStrike" dirty="0">
                          <a:effectLst/>
                        </a:rPr>
                        <a:t>               330 </a:t>
                      </a:r>
                      <a:endParaRPr lang="en-US" sz="1400" b="0" i="0" u="none" strike="noStrike" dirty="0">
                        <a:solidFill>
                          <a:srgbClr val="000000"/>
                        </a:solidFill>
                        <a:effectLst/>
                        <a:latin typeface="Calibri"/>
                      </a:endParaRPr>
                    </a:p>
                  </a:txBody>
                  <a:tcPr marL="9525" marR="9525" marT="9525" marB="0" anchor="ctr"/>
                </a:tc>
              </a:tr>
              <a:tr h="133350">
                <a:tc>
                  <a:txBody>
                    <a:bodyPr/>
                    <a:lstStyle/>
                    <a:p>
                      <a:pPr algn="l" fontAlgn="b"/>
                      <a:endParaRPr lang="en-US" sz="1400" b="0" i="0" u="none" strike="noStrike" dirty="0">
                        <a:solidFill>
                          <a:srgbClr val="000000"/>
                        </a:solidFill>
                        <a:effectLst/>
                        <a:latin typeface="Calibri"/>
                      </a:endParaRPr>
                    </a:p>
                  </a:txBody>
                  <a:tcPr marL="9525" marR="9525" marT="9525" marB="0" anchor="ctr"/>
                </a:tc>
                <a:tc>
                  <a:txBody>
                    <a:bodyPr/>
                    <a:lstStyle/>
                    <a:p>
                      <a:pPr algn="r" fontAlgn="b"/>
                      <a:endParaRPr lang="en-US" sz="1400" b="0" i="0" u="none" strike="noStrike" dirty="0">
                        <a:solidFill>
                          <a:srgbClr val="000000"/>
                        </a:solidFill>
                        <a:effectLst/>
                        <a:latin typeface="Calibri"/>
                      </a:endParaRPr>
                    </a:p>
                  </a:txBody>
                  <a:tcPr marL="9525" marR="9525" marT="9525" marB="0" anchor="ctr"/>
                </a:tc>
                <a:tc>
                  <a:txBody>
                    <a:bodyPr/>
                    <a:lstStyle/>
                    <a:p>
                      <a:pPr algn="l" fontAlgn="b"/>
                      <a:endParaRPr lang="en-US" sz="1400" b="0" i="0" u="none" strike="noStrike" dirty="0">
                        <a:solidFill>
                          <a:srgbClr val="000000"/>
                        </a:solidFill>
                        <a:effectLst/>
                        <a:latin typeface="Calibri"/>
                      </a:endParaRPr>
                    </a:p>
                  </a:txBody>
                  <a:tcPr marL="9525" marR="9525" marT="9525" marB="0" anchor="ctr"/>
                </a:tc>
                <a:tc>
                  <a:txBody>
                    <a:bodyPr/>
                    <a:lstStyle/>
                    <a:p>
                      <a:pPr algn="l" fontAlgn="b"/>
                      <a:endParaRPr lang="en-US" sz="1400" b="0" i="0" u="none" strike="noStrike" dirty="0">
                        <a:solidFill>
                          <a:srgbClr val="000000"/>
                        </a:solidFill>
                        <a:effectLst/>
                        <a:latin typeface="Calibri"/>
                      </a:endParaRPr>
                    </a:p>
                  </a:txBody>
                  <a:tcPr marL="9525" marR="9525" marT="9525" marB="0" anchor="ctr"/>
                </a:tc>
                <a:tc>
                  <a:txBody>
                    <a:bodyPr/>
                    <a:lstStyle/>
                    <a:p>
                      <a:pPr algn="l" fontAlgn="b"/>
                      <a:endParaRPr lang="en-US" sz="1400" b="0" i="0" u="none" strike="noStrike" dirty="0">
                        <a:solidFill>
                          <a:srgbClr val="000000"/>
                        </a:solidFill>
                        <a:effectLst/>
                        <a:latin typeface="Calibri"/>
                      </a:endParaRPr>
                    </a:p>
                  </a:txBody>
                  <a:tcPr marL="9525" marR="9525" marT="9525" marB="0" anchor="ctr"/>
                </a:tc>
              </a:tr>
              <a:tr h="370840">
                <a:tc gridSpan="5">
                  <a:txBody>
                    <a:bodyPr/>
                    <a:lstStyle/>
                    <a:p>
                      <a:pPr algn="l" fontAlgn="b"/>
                      <a:r>
                        <a:rPr lang="en-US" sz="1400" b="0" u="none" strike="noStrike" dirty="0">
                          <a:effectLst/>
                        </a:rPr>
                        <a:t>Note:  People served could be duplicated between programs. </a:t>
                      </a:r>
                      <a:endParaRPr lang="en-US" sz="1400" b="0" i="0" u="none" strike="noStrike" dirty="0">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Footer Placeholder 3"/>
          <p:cNvSpPr>
            <a:spLocks noGrp="1"/>
          </p:cNvSpPr>
          <p:nvPr>
            <p:ph type="ftr" sz="quarter" idx="11"/>
          </p:nvPr>
        </p:nvSpPr>
        <p:spPr/>
        <p:txBody>
          <a:bodyPr/>
          <a:lstStyle/>
          <a:p>
            <a:pPr>
              <a:defRPr/>
            </a:pPr>
            <a:r>
              <a:rPr lang="en-US" smtClean="0"/>
              <a:t>Kansas Department of Social and Rehabilitation Services - Agency Overview 2011  			          </a:t>
            </a:r>
            <a:fld id="{7D5D31E1-6009-4CA5-8479-9626BE82ABC6}" type="slidenum">
              <a:rPr lang="en-US" smtClean="0"/>
              <a:pPr>
                <a:defRPr/>
              </a:pPr>
              <a:t>8</a:t>
            </a:fld>
            <a:endParaRPr lang="en-US" smtClean="0"/>
          </a:p>
          <a:p>
            <a:pPr>
              <a:defRPr/>
            </a:pPr>
            <a:endParaRPr lang="en-US" dirty="0"/>
          </a:p>
        </p:txBody>
      </p:sp>
    </p:spTree>
    <p:extLst>
      <p:ext uri="{BB962C8B-B14F-4D97-AF65-F5344CB8AC3E}">
        <p14:creationId xmlns:p14="http://schemas.microsoft.com/office/powerpoint/2010/main" val="1547174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Summary of SRS, Children’s Cabinet, and </a:t>
            </a:r>
            <a:r>
              <a:rPr lang="en-US" sz="2400" dirty="0" smtClean="0"/>
              <a:t>State </a:t>
            </a:r>
            <a:r>
              <a:rPr lang="en-US" sz="2400" dirty="0"/>
              <a:t>Hospital </a:t>
            </a:r>
            <a:r>
              <a:rPr lang="en-US" sz="2400" dirty="0" smtClean="0"/>
              <a:t/>
            </a:r>
            <a:br>
              <a:rPr lang="en-US" sz="2400" dirty="0" smtClean="0"/>
            </a:br>
            <a:r>
              <a:rPr lang="en-US" sz="2400" dirty="0" smtClean="0"/>
              <a:t>Budget Adjustments</a:t>
            </a:r>
            <a:endParaRPr lang="en-US" sz="2400" dirty="0"/>
          </a:p>
        </p:txBody>
      </p:sp>
      <p:sp>
        <p:nvSpPr>
          <p:cNvPr id="3" name="Content Placeholder 2"/>
          <p:cNvSpPr>
            <a:spLocks noGrp="1"/>
          </p:cNvSpPr>
          <p:nvPr>
            <p:ph idx="1"/>
          </p:nvPr>
        </p:nvSpPr>
        <p:spPr/>
        <p:txBody>
          <a:bodyPr/>
          <a:lstStyle/>
          <a:p>
            <a:pPr lvl="0"/>
            <a:r>
              <a:rPr lang="en-US" sz="2000" dirty="0" smtClean="0"/>
              <a:t>The </a:t>
            </a:r>
            <a:r>
              <a:rPr lang="en-US" sz="2000" dirty="0"/>
              <a:t>Governor added funding for the increases in all of the entitlement caseload programs </a:t>
            </a:r>
          </a:p>
          <a:p>
            <a:pPr lvl="0"/>
            <a:r>
              <a:rPr lang="en-US" sz="2000" dirty="0"/>
              <a:t>State General Funds were added in the Governor’s budget to replace the loss of federal funds because of lower than anticipated extended FMAP in FY 2011 and decline in the base FMAP in 2012</a:t>
            </a:r>
          </a:p>
          <a:p>
            <a:pPr lvl="0"/>
            <a:r>
              <a:rPr lang="en-US" sz="2000" dirty="0"/>
              <a:t> The Governor added State General Funds to replace fee fund and maintain the current level of service in the Home and Community Based Service Waivers</a:t>
            </a:r>
          </a:p>
          <a:p>
            <a:pPr lvl="0"/>
            <a:r>
              <a:rPr lang="en-US" sz="2000" dirty="0"/>
              <a:t>Overall the budgets were reduced approximately 1.5 percent in FY 2012 over FY 2011</a:t>
            </a:r>
          </a:p>
          <a:p>
            <a:pPr lvl="0"/>
            <a:r>
              <a:rPr lang="en-US" sz="2000" dirty="0"/>
              <a:t>Reductions were made to the Developmental Disabilities Day and Residential Grants, Kansas Early Head Start Program, General Assistance Program, and Mental Health State Aid Grants</a:t>
            </a:r>
            <a:r>
              <a:rPr lang="en-US" sz="2000" dirty="0" smtClean="0"/>
              <a:t>.</a:t>
            </a:r>
            <a:endParaRPr lang="en-US" sz="1200" dirty="0"/>
          </a:p>
        </p:txBody>
      </p:sp>
      <p:sp>
        <p:nvSpPr>
          <p:cNvPr id="4" name="Footer Placeholder 3"/>
          <p:cNvSpPr>
            <a:spLocks noGrp="1"/>
          </p:cNvSpPr>
          <p:nvPr>
            <p:ph type="ftr" sz="quarter" idx="11"/>
          </p:nvPr>
        </p:nvSpPr>
        <p:spPr/>
        <p:txBody>
          <a:bodyPr/>
          <a:lstStyle/>
          <a:p>
            <a:pPr>
              <a:defRPr/>
            </a:pPr>
            <a:r>
              <a:rPr lang="en-US" dirty="0" smtClean="0"/>
              <a:t>Kansas Department of Social and Rehabilitation Services - Agency Overview 2011  			          </a:t>
            </a:r>
            <a:fld id="{7D5D31E1-6009-4CA5-8479-9626BE82ABC6}" type="slidenum">
              <a:rPr lang="en-US" smtClean="0"/>
              <a:pPr>
                <a:defRPr/>
              </a:pPr>
              <a:t>9</a:t>
            </a:fld>
            <a:endParaRPr lang="en-US" dirty="0" smtClean="0"/>
          </a:p>
          <a:p>
            <a:pPr>
              <a:defRPr/>
            </a:pPr>
            <a:endParaRPr lang="en-US" dirty="0"/>
          </a:p>
        </p:txBody>
      </p:sp>
    </p:spTree>
    <p:extLst>
      <p:ext uri="{BB962C8B-B14F-4D97-AF65-F5344CB8AC3E}">
        <p14:creationId xmlns:p14="http://schemas.microsoft.com/office/powerpoint/2010/main" val="2226963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C586A2ACA98C4EBCAD1DC0E3EECCF8" ma:contentTypeVersion="5" ma:contentTypeDescription="Create a new document." ma:contentTypeScope="" ma:versionID="25c2518a7d59ba22467b64373dad89ce">
  <xsd:schema xmlns:xsd="http://www.w3.org/2001/XMLSchema" xmlns:xs="http://www.w3.org/2001/XMLSchema" xmlns:p="http://schemas.microsoft.com/office/2006/metadata/properties" xmlns:ns1="http://schemas.microsoft.com/sharepoint/v3" xmlns:ns2="d3971f27-af3c-457b-b9ee-391f953089af" targetNamespace="http://schemas.microsoft.com/office/2006/metadata/properties" ma:root="true" ma:fieldsID="b9b413cef342789b49da7b86b19a43fa" ns1:_="" ns2:_="">
    <xsd:import namespace="http://schemas.microsoft.com/sharepoint/v3"/>
    <xsd:import namespace="d3971f27-af3c-457b-b9ee-391f953089af"/>
    <xsd:element name="properties">
      <xsd:complexType>
        <xsd:sequence>
          <xsd:element name="documentManagement">
            <xsd:complexType>
              <xsd:all>
                <xsd:element ref="ns1:PublishingStartDate" minOccurs="0"/>
                <xsd:element ref="ns1:PublishingExpirationDate" minOccurs="0"/>
                <xsd:element ref="ns2:Acc_x0020_Check" minOccurs="0"/>
                <xsd:element ref="ns2:Reviewer" minOccurs="0"/>
                <xsd:element ref="ns2:Approval_x0020_Status" minOccurs="0"/>
                <xsd:element ref="ns2:Page_x0020_Layou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3971f27-af3c-457b-b9ee-391f953089af" elementFormDefault="qualified">
    <xsd:import namespace="http://schemas.microsoft.com/office/2006/documentManagement/types"/>
    <xsd:import namespace="http://schemas.microsoft.com/office/infopath/2007/PartnerControls"/>
    <xsd:element name="Acc_x0020_Check" ma:index="10" nillable="true" ma:displayName="Acc Checked" ma:description="Accessibility Checked for Testimony" ma:format="DateOnly" ma:internalName="Acc_x0020_Check">
      <xsd:simpleType>
        <xsd:restriction base="dms:DateTime"/>
      </xsd:simpleType>
    </xsd:element>
    <xsd:element name="Reviewer" ma:index="11" nillable="true" ma:displayName="Reviewer" ma:description="Accessibility Reviewer for Testimony pages" ma:list="UserInfo" ma:SharePointGroup="0" ma:internalName="Reviewer" ma:showField="Tit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pproval_x0020_Status" ma:index="12" nillable="true" ma:displayName="Approval Status" ma:internalName="Approval_x0020_Status">
      <xsd:simpleType>
        <xsd:restriction base="dms:Text">
          <xsd:maxLength value="255"/>
        </xsd:restriction>
      </xsd:simpleType>
    </xsd:element>
    <xsd:element name="Page_x0020_Layout" ma:index="13" nillable="true" ma:displayName="Page Layout" ma:internalName="Page_x0020_Layout">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Reviewer xmlns="d3971f27-af3c-457b-b9ee-391f953089af">
      <UserInfo>
        <DisplayName>Melanie Lira</DisplayName>
        <AccountId>25</AccountId>
        <AccountType/>
      </UserInfo>
    </Reviewer>
    <Acc_x0020_Check xmlns="d3971f27-af3c-457b-b9ee-391f953089af" xsi:nil="true"/>
    <Approval_x0020_Status xmlns="d3971f27-af3c-457b-b9ee-391f953089af" xsi:nil="true"/>
    <Page_x0020_Layout xmlns="d3971f27-af3c-457b-b9ee-391f953089a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436D6C4-49AC-4A64-A1FC-56913FE60E80}"/>
</file>

<file path=customXml/itemProps2.xml><?xml version="1.0" encoding="utf-8"?>
<ds:datastoreItem xmlns:ds="http://schemas.openxmlformats.org/officeDocument/2006/customXml" ds:itemID="{DAF5B2E3-BB3E-4C9E-8A69-AC5ED771D7E7}"/>
</file>

<file path=customXml/itemProps3.xml><?xml version="1.0" encoding="utf-8"?>
<ds:datastoreItem xmlns:ds="http://schemas.openxmlformats.org/officeDocument/2006/customXml" ds:itemID="{296240A4-622F-4D13-AAB9-178E688946E5}"/>
</file>

<file path=docProps/app.xml><?xml version="1.0" encoding="utf-8"?>
<Properties xmlns="http://schemas.openxmlformats.org/officeDocument/2006/extended-properties" xmlns:vt="http://schemas.openxmlformats.org/officeDocument/2006/docPropsVTypes">
  <TotalTime>2594</TotalTime>
  <Words>1851</Words>
  <Application>Microsoft Office PowerPoint</Application>
  <PresentationFormat>On-screen Show (4:3)</PresentationFormat>
  <Paragraphs>392</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PowerPoint Presentation</vt:lpstr>
      <vt:lpstr>Rob Siedlecki Jr.,  Acting Secretary of Social and Rehabilitation Services (SRS)</vt:lpstr>
      <vt:lpstr>PowerPoint Presentation</vt:lpstr>
      <vt:lpstr>SRS Leadership Team – Contact Information</vt:lpstr>
      <vt:lpstr>PowerPoint Presentation</vt:lpstr>
      <vt:lpstr>PowerPoint Presentation</vt:lpstr>
      <vt:lpstr>Expenditures and Persons Served By Program</vt:lpstr>
      <vt:lpstr>Summary of SRS, Children’s Cabinet, and State Hospital  Budget Adjustments</vt:lpstr>
      <vt:lpstr>Summary of SRS, Children’s Cabinet, and State Hospital  Budget Adjustments</vt:lpstr>
      <vt:lpstr>Addiction and Prevention Services </vt:lpstr>
      <vt:lpstr>Mental Health Services </vt:lpstr>
      <vt:lpstr>State Mental Health Hospitals</vt:lpstr>
      <vt:lpstr>Community Supports and Services</vt:lpstr>
      <vt:lpstr>Waiver Waiting Lists  as of January 1, 2011</vt:lpstr>
      <vt:lpstr>Private/Public Intermediate Care Facilities</vt:lpstr>
      <vt:lpstr>Children and Family Services</vt:lpstr>
      <vt:lpstr>Economic and Employment Support</vt:lpstr>
      <vt:lpstr>Rehabilitation Services</vt:lpstr>
      <vt:lpstr>Child Support Enforcement</vt:lpstr>
      <vt:lpstr>Upcoming Initiatives</vt:lpstr>
      <vt:lpstr>Summary of Expenditures &amp; Persons Served Annual Expenditures in Millions </vt:lpstr>
      <vt:lpstr>Summary of Expenditures &amp; Persons Served Annual Expenditures in Millions </vt:lpstr>
      <vt:lpstr>Summary of Expenditures &amp; Persons Served Annual Expenditures in Millions </vt:lpstr>
      <vt:lpstr>Summary of Expenditures &amp; Persons Served Annual Expenditures in Millions </vt:lpstr>
    </vt:vector>
  </TitlesOfParts>
  <Company>SRS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Agency Overview</dc:title>
  <dc:creator>Elizabeth Phelps</dc:creator>
  <cp:keywords>Overview</cp:keywords>
  <cp:lastModifiedBy>Melanie Lira</cp:lastModifiedBy>
  <cp:revision>370</cp:revision>
  <cp:lastPrinted>2011-01-31T23:07:04Z</cp:lastPrinted>
  <dcterms:created xsi:type="dcterms:W3CDTF">2008-12-12T21:38:21Z</dcterms:created>
  <dcterms:modified xsi:type="dcterms:W3CDTF">2011-02-08T21:36:52Z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0x0101008AC586A2ACA98C4EBCAD1DC0E3EECCF8</vt:lpwstr>
  </property>
</Properties>
</file>